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96" r:id="rId1"/>
  </p:sldMasterIdLst>
  <p:notesMasterIdLst>
    <p:notesMasterId r:id="rId48"/>
  </p:notesMasterIdLst>
  <p:sldIdLst>
    <p:sldId id="256" r:id="rId2"/>
    <p:sldId id="303" r:id="rId3"/>
    <p:sldId id="262" r:id="rId4"/>
    <p:sldId id="261" r:id="rId5"/>
    <p:sldId id="257" r:id="rId6"/>
    <p:sldId id="300" r:id="rId7"/>
    <p:sldId id="301" r:id="rId8"/>
    <p:sldId id="302" r:id="rId9"/>
    <p:sldId id="258" r:id="rId10"/>
    <p:sldId id="260" r:id="rId11"/>
    <p:sldId id="265" r:id="rId12"/>
    <p:sldId id="279" r:id="rId13"/>
    <p:sldId id="270" r:id="rId14"/>
    <p:sldId id="280" r:id="rId15"/>
    <p:sldId id="271" r:id="rId16"/>
    <p:sldId id="281" r:id="rId17"/>
    <p:sldId id="282" r:id="rId18"/>
    <p:sldId id="266" r:id="rId19"/>
    <p:sldId id="290" r:id="rId20"/>
    <p:sldId id="283" r:id="rId21"/>
    <p:sldId id="267" r:id="rId22"/>
    <p:sldId id="269" r:id="rId23"/>
    <p:sldId id="273" r:id="rId24"/>
    <p:sldId id="284" r:id="rId25"/>
    <p:sldId id="274" r:id="rId26"/>
    <p:sldId id="285" r:id="rId27"/>
    <p:sldId id="293" r:id="rId28"/>
    <p:sldId id="296" r:id="rId29"/>
    <p:sldId id="275" r:id="rId30"/>
    <p:sldId id="286" r:id="rId31"/>
    <p:sldId id="276" r:id="rId32"/>
    <p:sldId id="287" r:id="rId33"/>
    <p:sldId id="295" r:id="rId34"/>
    <p:sldId id="297" r:id="rId35"/>
    <p:sldId id="268" r:id="rId36"/>
    <p:sldId id="288" r:id="rId37"/>
    <p:sldId id="278" r:id="rId38"/>
    <p:sldId id="289" r:id="rId39"/>
    <p:sldId id="292" r:id="rId40"/>
    <p:sldId id="294" r:id="rId41"/>
    <p:sldId id="298" r:id="rId42"/>
    <p:sldId id="299" r:id="rId43"/>
    <p:sldId id="307" r:id="rId44"/>
    <p:sldId id="304" r:id="rId45"/>
    <p:sldId id="305" r:id="rId46"/>
    <p:sldId id="306"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7" autoAdjust="0"/>
  </p:normalViewPr>
  <p:slideViewPr>
    <p:cSldViewPr>
      <p:cViewPr varScale="1">
        <p:scale>
          <a:sx n="89" d="100"/>
          <a:sy n="89" d="100"/>
        </p:scale>
        <p:origin x="-108" y="-462"/>
      </p:cViewPr>
      <p:guideLst>
        <p:guide orient="horz" pos="2160"/>
        <p:guide pos="2880"/>
      </p:guideLst>
    </p:cSldViewPr>
  </p:slideViewPr>
  <p:outlineViewPr>
    <p:cViewPr>
      <p:scale>
        <a:sx n="33" d="100"/>
        <a:sy n="33" d="100"/>
      </p:scale>
      <p:origin x="48" y="8526"/>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F2797352-BC5B-4366-A2B4-4E0D960E479A}" type="datetimeFigureOut">
              <a:rPr lang="en-US"/>
              <a:pPr>
                <a:defRPr/>
              </a:pPr>
              <a:t>9/30/2009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C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CA4A2076-6840-49E1-BD09-C29AB34238E3}"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89F91B9-38A9-46D3-B029-56334313EACD}" type="slidenum">
              <a:rPr lang="en-CA"/>
              <a:pPr fontAlgn="base">
                <a:spcBef>
                  <a:spcPct val="0"/>
                </a:spcBef>
                <a:spcAft>
                  <a:spcPct val="0"/>
                </a:spcAft>
              </a:pPr>
              <a:t>45</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Group 1"/>
          <p:cNvGrpSpPr>
            <a:grpSpLocks/>
          </p:cNvGrpSpPr>
          <p:nvPr/>
        </p:nvGrpSpPr>
        <p:grpSpPr bwMode="auto">
          <a:xfrm>
            <a:off x="-3175" y="4953000"/>
            <a:ext cx="9147175" cy="1911350"/>
            <a:chOff x="-3765" y="4832896"/>
            <a:chExt cx="9147765" cy="2032192"/>
          </a:xfrm>
        </p:grpSpPr>
        <p:sp>
          <p:nvSpPr>
            <p:cNvPr id="6" name="Freeform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Freeform 7"/>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8"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smtClean="0">
                <a:solidFill>
                  <a:srgbClr val="FFFFFF"/>
                </a:solidFill>
              </a:defRPr>
            </a:lvl1pPr>
            <a:extLst/>
          </a:lstStyle>
          <a:p>
            <a:pPr>
              <a:defRPr/>
            </a:pPr>
            <a:fld id="{2187843F-5FF6-45D0-A171-16F157791D0C}" type="datetimeFigureOut">
              <a:rPr lang="en-US"/>
              <a:pPr>
                <a:defRPr/>
              </a:pPr>
              <a:t>9/30/2009</a:t>
            </a:fld>
            <a:endParaRPr lang="en-CA"/>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CA"/>
          </a:p>
        </p:txBody>
      </p:sp>
      <p:sp>
        <p:nvSpPr>
          <p:cNvPr id="13" name="Slide Number Placeholder 26"/>
          <p:cNvSpPr>
            <a:spLocks noGrp="1"/>
          </p:cNvSpPr>
          <p:nvPr>
            <p:ph type="sldNum" sz="quarter" idx="12"/>
          </p:nvPr>
        </p:nvSpPr>
        <p:spPr/>
        <p:txBody>
          <a:bodyPr/>
          <a:lstStyle>
            <a:lvl1pPr>
              <a:defRPr smtClean="0">
                <a:solidFill>
                  <a:srgbClr val="FFFFFF"/>
                </a:solidFill>
              </a:defRPr>
            </a:lvl1pPr>
            <a:extLst/>
          </a:lstStyle>
          <a:p>
            <a:pPr>
              <a:defRPr/>
            </a:pPr>
            <a:fld id="{EA4E2D1C-FF71-4E8F-A6FF-A2A49F8CEF2F}"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882A4EE8-051D-4F74-A756-91CCD632E7B3}" type="datetimeFigureOut">
              <a:rPr lang="en-US"/>
              <a:pPr>
                <a:defRPr/>
              </a:pPr>
              <a:t>9/30/2009</a:t>
            </a:fld>
            <a:endParaRPr lang="en-CA"/>
          </a:p>
        </p:txBody>
      </p:sp>
      <p:sp>
        <p:nvSpPr>
          <p:cNvPr id="5" name="Footer Placeholder 21"/>
          <p:cNvSpPr>
            <a:spLocks noGrp="1"/>
          </p:cNvSpPr>
          <p:nvPr>
            <p:ph type="ftr" sz="quarter" idx="11"/>
          </p:nvPr>
        </p:nvSpPr>
        <p:spPr/>
        <p:txBody>
          <a:bodyPr/>
          <a:lstStyle>
            <a:lvl1pPr>
              <a:defRPr/>
            </a:lvl1pPr>
          </a:lstStyle>
          <a:p>
            <a:pPr>
              <a:defRPr/>
            </a:pPr>
            <a:endParaRPr lang="en-CA"/>
          </a:p>
        </p:txBody>
      </p:sp>
      <p:sp>
        <p:nvSpPr>
          <p:cNvPr id="6" name="Slide Number Placeholder 17"/>
          <p:cNvSpPr>
            <a:spLocks noGrp="1"/>
          </p:cNvSpPr>
          <p:nvPr>
            <p:ph type="sldNum" sz="quarter" idx="12"/>
          </p:nvPr>
        </p:nvSpPr>
        <p:spPr/>
        <p:txBody>
          <a:bodyPr/>
          <a:lstStyle>
            <a:lvl1pPr>
              <a:defRPr/>
            </a:lvl1pPr>
          </a:lstStyle>
          <a:p>
            <a:pPr>
              <a:defRPr/>
            </a:pPr>
            <a:fld id="{7554F3AE-F643-4195-AC40-7C21CF38B236}"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Chevron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3F664B89-BFD5-4F4A-AFFF-AD13408F4970}" type="datetimeFigureOut">
              <a:rPr lang="en-US"/>
              <a:pPr>
                <a:defRPr/>
              </a:pPr>
              <a:t>9/30/2009</a:t>
            </a:fld>
            <a:endParaRPr lang="en-CA"/>
          </a:p>
        </p:txBody>
      </p:sp>
      <p:sp>
        <p:nvSpPr>
          <p:cNvPr id="7" name="Footer Placeholder 4"/>
          <p:cNvSpPr>
            <a:spLocks noGrp="1"/>
          </p:cNvSpPr>
          <p:nvPr>
            <p:ph type="ftr" sz="quarter" idx="11"/>
          </p:nvPr>
        </p:nvSpPr>
        <p:spPr/>
        <p:txBody>
          <a:bodyPr/>
          <a:lstStyle>
            <a:lvl1pPr>
              <a:defRPr/>
            </a:lvl1pPr>
            <a:extLst/>
          </a:lstStyle>
          <a:p>
            <a:pPr>
              <a:defRPr/>
            </a:pPr>
            <a:endParaRPr lang="en-CA"/>
          </a:p>
        </p:txBody>
      </p:sp>
      <p:sp>
        <p:nvSpPr>
          <p:cNvPr id="8" name="Slide Number Placeholder 5"/>
          <p:cNvSpPr>
            <a:spLocks noGrp="1"/>
          </p:cNvSpPr>
          <p:nvPr>
            <p:ph type="sldNum" sz="quarter" idx="12"/>
          </p:nvPr>
        </p:nvSpPr>
        <p:spPr/>
        <p:txBody>
          <a:bodyPr/>
          <a:lstStyle>
            <a:lvl1pPr>
              <a:defRPr/>
            </a:lvl1pPr>
            <a:extLst/>
          </a:lstStyle>
          <a:p>
            <a:pPr>
              <a:defRPr/>
            </a:pPr>
            <a:fld id="{53C2B131-9CF4-4A94-81E2-E9A978D89C01}"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9"/>
          <p:cNvSpPr>
            <a:spLocks noGrp="1"/>
          </p:cNvSpPr>
          <p:nvPr>
            <p:ph type="dt" sz="half" idx="10"/>
          </p:nvPr>
        </p:nvSpPr>
        <p:spPr/>
        <p:txBody>
          <a:bodyPr/>
          <a:lstStyle>
            <a:lvl1pPr>
              <a:defRPr/>
            </a:lvl1pPr>
          </a:lstStyle>
          <a:p>
            <a:pPr>
              <a:defRPr/>
            </a:pPr>
            <a:fld id="{15273EC6-E1E0-45CE-8B92-3AA0A6AAC023}" type="datetimeFigureOut">
              <a:rPr lang="en-US"/>
              <a:pPr>
                <a:defRPr/>
              </a:pPr>
              <a:t>9/30/2009</a:t>
            </a:fld>
            <a:endParaRPr lang="en-CA"/>
          </a:p>
        </p:txBody>
      </p:sp>
      <p:sp>
        <p:nvSpPr>
          <p:cNvPr id="6" name="Footer Placeholder 21"/>
          <p:cNvSpPr>
            <a:spLocks noGrp="1"/>
          </p:cNvSpPr>
          <p:nvPr>
            <p:ph type="ftr" sz="quarter" idx="11"/>
          </p:nvPr>
        </p:nvSpPr>
        <p:spPr/>
        <p:txBody>
          <a:bodyPr/>
          <a:lstStyle>
            <a:lvl1pPr>
              <a:defRPr/>
            </a:lvl1pPr>
          </a:lstStyle>
          <a:p>
            <a:pPr>
              <a:defRPr/>
            </a:pPr>
            <a:endParaRPr lang="en-CA"/>
          </a:p>
        </p:txBody>
      </p:sp>
      <p:sp>
        <p:nvSpPr>
          <p:cNvPr id="7" name="Slide Number Placeholder 17"/>
          <p:cNvSpPr>
            <a:spLocks noGrp="1"/>
          </p:cNvSpPr>
          <p:nvPr>
            <p:ph type="sldNum" sz="quarter" idx="12"/>
          </p:nvPr>
        </p:nvSpPr>
        <p:spPr/>
        <p:txBody>
          <a:bodyPr/>
          <a:lstStyle>
            <a:lvl1pPr>
              <a:defRPr/>
            </a:lvl1pPr>
          </a:lstStyle>
          <a:p>
            <a:pPr>
              <a:defRPr/>
            </a:pPr>
            <a:fld id="{489BCB3B-9FE3-4808-A928-A3FFBD0980BD}"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2E6AFDE0-FBD6-4B95-B0E8-004A6D6A01CD}" type="datetimeFigureOut">
              <a:rPr lang="en-US"/>
              <a:pPr>
                <a:defRPr/>
              </a:pPr>
              <a:t>9/30/2009</a:t>
            </a:fld>
            <a:endParaRPr lang="en-CA"/>
          </a:p>
        </p:txBody>
      </p:sp>
      <p:sp>
        <p:nvSpPr>
          <p:cNvPr id="8" name="Footer Placeholder 7"/>
          <p:cNvSpPr>
            <a:spLocks noGrp="1"/>
          </p:cNvSpPr>
          <p:nvPr>
            <p:ph type="ftr" sz="quarter" idx="11"/>
          </p:nvPr>
        </p:nvSpPr>
        <p:spPr/>
        <p:txBody>
          <a:bodyPr/>
          <a:lstStyle>
            <a:lvl1pPr>
              <a:defRPr/>
            </a:lvl1pPr>
            <a:extLst/>
          </a:lstStyle>
          <a:p>
            <a:pPr>
              <a:defRPr/>
            </a:pPr>
            <a:endParaRPr lang="en-CA"/>
          </a:p>
        </p:txBody>
      </p:sp>
      <p:sp>
        <p:nvSpPr>
          <p:cNvPr id="9" name="Slide Number Placeholder 8"/>
          <p:cNvSpPr>
            <a:spLocks noGrp="1"/>
          </p:cNvSpPr>
          <p:nvPr>
            <p:ph type="sldNum" sz="quarter" idx="12"/>
          </p:nvPr>
        </p:nvSpPr>
        <p:spPr/>
        <p:txBody>
          <a:bodyPr/>
          <a:lstStyle>
            <a:lvl1pPr>
              <a:defRPr/>
            </a:lvl1pPr>
            <a:extLst/>
          </a:lstStyle>
          <a:p>
            <a:pPr>
              <a:defRPr/>
            </a:pPr>
            <a:fld id="{11916091-60A8-4049-8C68-B64798476616}"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9056539-74FC-4768-A3D8-7194E553E626}" type="datetimeFigureOut">
              <a:rPr lang="en-US"/>
              <a:pPr>
                <a:defRPr/>
              </a:pPr>
              <a:t>9/30/2009</a:t>
            </a:fld>
            <a:endParaRPr lang="en-CA"/>
          </a:p>
        </p:txBody>
      </p:sp>
      <p:sp>
        <p:nvSpPr>
          <p:cNvPr id="4" name="Footer Placeholder 21"/>
          <p:cNvSpPr>
            <a:spLocks noGrp="1"/>
          </p:cNvSpPr>
          <p:nvPr>
            <p:ph type="ftr" sz="quarter" idx="11"/>
          </p:nvPr>
        </p:nvSpPr>
        <p:spPr/>
        <p:txBody>
          <a:bodyPr/>
          <a:lstStyle>
            <a:lvl1pPr>
              <a:defRPr/>
            </a:lvl1pPr>
          </a:lstStyle>
          <a:p>
            <a:pPr>
              <a:defRPr/>
            </a:pPr>
            <a:endParaRPr lang="en-CA"/>
          </a:p>
        </p:txBody>
      </p:sp>
      <p:sp>
        <p:nvSpPr>
          <p:cNvPr id="5" name="Slide Number Placeholder 17"/>
          <p:cNvSpPr>
            <a:spLocks noGrp="1"/>
          </p:cNvSpPr>
          <p:nvPr>
            <p:ph type="sldNum" sz="quarter" idx="12"/>
          </p:nvPr>
        </p:nvSpPr>
        <p:spPr/>
        <p:txBody>
          <a:bodyPr/>
          <a:lstStyle>
            <a:lvl1pPr>
              <a:defRPr/>
            </a:lvl1pPr>
          </a:lstStyle>
          <a:p>
            <a:pPr>
              <a:defRPr/>
            </a:pPr>
            <a:fld id="{825AE191-C2A3-40D9-8CEB-4EE126DECDB1}"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425B4AB5-D91E-4FC7-A936-045E72DC5E83}" type="datetimeFigureOut">
              <a:rPr lang="en-US"/>
              <a:pPr>
                <a:defRPr/>
              </a:pPr>
              <a:t>9/30/2009</a:t>
            </a:fld>
            <a:endParaRPr lang="en-CA"/>
          </a:p>
        </p:txBody>
      </p:sp>
      <p:sp>
        <p:nvSpPr>
          <p:cNvPr id="3" name="Footer Placeholder 21"/>
          <p:cNvSpPr>
            <a:spLocks noGrp="1"/>
          </p:cNvSpPr>
          <p:nvPr>
            <p:ph type="ftr" sz="quarter" idx="11"/>
          </p:nvPr>
        </p:nvSpPr>
        <p:spPr/>
        <p:txBody>
          <a:bodyPr/>
          <a:lstStyle>
            <a:lvl1pPr>
              <a:defRPr/>
            </a:lvl1pPr>
          </a:lstStyle>
          <a:p>
            <a:pPr>
              <a:defRPr/>
            </a:pPr>
            <a:endParaRPr lang="en-CA"/>
          </a:p>
        </p:txBody>
      </p:sp>
      <p:sp>
        <p:nvSpPr>
          <p:cNvPr id="4" name="Slide Number Placeholder 17"/>
          <p:cNvSpPr>
            <a:spLocks noGrp="1"/>
          </p:cNvSpPr>
          <p:nvPr>
            <p:ph type="sldNum" sz="quarter" idx="12"/>
          </p:nvPr>
        </p:nvSpPr>
        <p:spPr/>
        <p:txBody>
          <a:bodyPr/>
          <a:lstStyle>
            <a:lvl1pPr>
              <a:defRPr/>
            </a:lvl1pPr>
          </a:lstStyle>
          <a:p>
            <a:pPr>
              <a:defRPr/>
            </a:pPr>
            <a:fld id="{07CFCBD4-1F59-4FAD-91D1-F3C4A839D2CD}"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5CDB1136-3C44-489D-9A49-46688C76DFE3}" type="datetimeFigureOut">
              <a:rPr lang="en-US"/>
              <a:pPr>
                <a:defRPr/>
              </a:pPr>
              <a:t>9/30/2009</a:t>
            </a:fld>
            <a:endParaRPr lang="en-CA"/>
          </a:p>
        </p:txBody>
      </p:sp>
      <p:sp>
        <p:nvSpPr>
          <p:cNvPr id="6" name="Footer Placeholder 5"/>
          <p:cNvSpPr>
            <a:spLocks noGrp="1"/>
          </p:cNvSpPr>
          <p:nvPr>
            <p:ph type="ftr" sz="quarter" idx="11"/>
          </p:nvPr>
        </p:nvSpPr>
        <p:spPr/>
        <p:txBody>
          <a:bodyPr/>
          <a:lstStyle>
            <a:lvl1pPr>
              <a:defRPr/>
            </a:lvl1pPr>
            <a:extLst/>
          </a:lstStyle>
          <a:p>
            <a:pPr>
              <a:defRPr/>
            </a:pPr>
            <a:endParaRPr lang="en-CA"/>
          </a:p>
        </p:txBody>
      </p:sp>
      <p:sp>
        <p:nvSpPr>
          <p:cNvPr id="7" name="Slide Number Placeholder 6"/>
          <p:cNvSpPr>
            <a:spLocks noGrp="1"/>
          </p:cNvSpPr>
          <p:nvPr>
            <p:ph type="sldNum" sz="quarter" idx="12"/>
          </p:nvPr>
        </p:nvSpPr>
        <p:spPr/>
        <p:txBody>
          <a:bodyPr/>
          <a:lstStyle>
            <a:lvl1pPr>
              <a:defRPr/>
            </a:lvl1pPr>
            <a:extLst/>
          </a:lstStyle>
          <a:p>
            <a:pPr>
              <a:defRPr/>
            </a:pPr>
            <a:fld id="{ECCD77F7-44B6-4830-A038-8109397A9FF0}"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7"/>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6" name="Freeform 8"/>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Chevron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smtClean="0">
                <a:solidFill>
                  <a:schemeClr val="tx1"/>
                </a:solidFill>
              </a:defRPr>
            </a:lvl1pPr>
            <a:extLst/>
          </a:lstStyle>
          <a:p>
            <a:pPr>
              <a:defRPr/>
            </a:pPr>
            <a:fld id="{CBF02102-8FBB-4B77-A284-3CD53AAFEAE6}" type="datetimeFigureOut">
              <a:rPr lang="en-US"/>
              <a:pPr>
                <a:defRPr/>
              </a:pPr>
              <a:t>9/30/2009</a:t>
            </a:fld>
            <a:endParaRPr lang="en-CA"/>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CA"/>
          </a:p>
        </p:txBody>
      </p:sp>
      <p:sp>
        <p:nvSpPr>
          <p:cNvPr id="13" name="Slide Number Placeholder 6"/>
          <p:cNvSpPr>
            <a:spLocks noGrp="1"/>
          </p:cNvSpPr>
          <p:nvPr>
            <p:ph type="sldNum" sz="quarter" idx="12"/>
          </p:nvPr>
        </p:nvSpPr>
        <p:spPr/>
        <p:txBody>
          <a:bodyPr/>
          <a:lstStyle>
            <a:lvl1pPr>
              <a:defRPr smtClean="0">
                <a:solidFill>
                  <a:schemeClr val="tx1"/>
                </a:solidFill>
              </a:defRPr>
            </a:lvl1pPr>
            <a:extLst/>
          </a:lstStyle>
          <a:p>
            <a:pPr>
              <a:defRPr/>
            </a:pPr>
            <a:fld id="{91E2F6E1-464D-4C39-ACD5-4436DE2F28B4}"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FCBE863-D04B-4168-8C00-17B2E0487C10}" type="datetimeFigureOut">
              <a:rPr lang="en-US"/>
              <a:pPr>
                <a:defRPr/>
              </a:pPr>
              <a:t>9/30/2009</a:t>
            </a:fld>
            <a:endParaRPr lang="en-CA"/>
          </a:p>
        </p:txBody>
      </p:sp>
      <p:sp>
        <p:nvSpPr>
          <p:cNvPr id="5" name="Footer Placeholder 21"/>
          <p:cNvSpPr>
            <a:spLocks noGrp="1"/>
          </p:cNvSpPr>
          <p:nvPr>
            <p:ph type="ftr" sz="quarter" idx="11"/>
          </p:nvPr>
        </p:nvSpPr>
        <p:spPr/>
        <p:txBody>
          <a:bodyPr/>
          <a:lstStyle>
            <a:lvl1pPr>
              <a:defRPr/>
            </a:lvl1pPr>
          </a:lstStyle>
          <a:p>
            <a:pPr>
              <a:defRPr/>
            </a:pPr>
            <a:endParaRPr lang="en-CA"/>
          </a:p>
        </p:txBody>
      </p:sp>
      <p:sp>
        <p:nvSpPr>
          <p:cNvPr id="6" name="Slide Number Placeholder 17"/>
          <p:cNvSpPr>
            <a:spLocks noGrp="1"/>
          </p:cNvSpPr>
          <p:nvPr>
            <p:ph type="sldNum" sz="quarter" idx="12"/>
          </p:nvPr>
        </p:nvSpPr>
        <p:spPr/>
        <p:txBody>
          <a:bodyPr/>
          <a:lstStyle>
            <a:lvl1pPr>
              <a:defRPr/>
            </a:lvl1pPr>
          </a:lstStyle>
          <a:p>
            <a:pPr>
              <a:defRPr/>
            </a:pPr>
            <a:fld id="{755EA57A-2950-455B-B324-E456898EA5EC}"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B729AE7-F369-4173-84DC-B14C3DE93FB0}" type="datetimeFigureOut">
              <a:rPr lang="en-US"/>
              <a:pPr>
                <a:defRPr/>
              </a:pPr>
              <a:t>9/30/2009</a:t>
            </a:fld>
            <a:endParaRPr lang="en-CA"/>
          </a:p>
        </p:txBody>
      </p:sp>
      <p:sp>
        <p:nvSpPr>
          <p:cNvPr id="5" name="Footer Placeholder 21"/>
          <p:cNvSpPr>
            <a:spLocks noGrp="1"/>
          </p:cNvSpPr>
          <p:nvPr>
            <p:ph type="ftr" sz="quarter" idx="11"/>
          </p:nvPr>
        </p:nvSpPr>
        <p:spPr/>
        <p:txBody>
          <a:bodyPr/>
          <a:lstStyle>
            <a:lvl1pPr>
              <a:defRPr/>
            </a:lvl1pPr>
          </a:lstStyle>
          <a:p>
            <a:pPr>
              <a:defRPr/>
            </a:pPr>
            <a:endParaRPr lang="en-CA"/>
          </a:p>
        </p:txBody>
      </p:sp>
      <p:sp>
        <p:nvSpPr>
          <p:cNvPr id="6" name="Slide Number Placeholder 17"/>
          <p:cNvSpPr>
            <a:spLocks noGrp="1"/>
          </p:cNvSpPr>
          <p:nvPr>
            <p:ph type="sldNum" sz="quarter" idx="12"/>
          </p:nvPr>
        </p:nvSpPr>
        <p:spPr/>
        <p:txBody>
          <a:bodyPr/>
          <a:lstStyle>
            <a:lvl1pPr>
              <a:defRPr/>
            </a:lvl1pPr>
          </a:lstStyle>
          <a:p>
            <a:pPr>
              <a:defRPr/>
            </a:pPr>
            <a:fld id="{C7997C47-5044-4492-B6D0-9EA632F26DB2}"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mn-lt"/>
              </a:defRPr>
            </a:lvl1pPr>
            <a:extLst/>
          </a:lstStyle>
          <a:p>
            <a:pPr>
              <a:defRPr/>
            </a:pPr>
            <a:fld id="{4D404711-050A-413C-9F44-3A85C47FF685}" type="datetimeFigureOut">
              <a:rPr lang="en-US"/>
              <a:pPr>
                <a:defRPr/>
              </a:pPr>
              <a:t>9/30/2009</a:t>
            </a:fld>
            <a:endParaRPr lang="en-CA"/>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defRPr>
            </a:lvl1pPr>
            <a:extLst/>
          </a:lstStyle>
          <a:p>
            <a:pPr>
              <a:defRPr/>
            </a:pPr>
            <a:endParaRPr lang="en-CA"/>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smtClean="0">
                <a:solidFill>
                  <a:schemeClr val="tx1"/>
                </a:solidFill>
                <a:latin typeface="+mn-lt"/>
              </a:defRPr>
            </a:lvl1pPr>
            <a:extLst/>
          </a:lstStyle>
          <a:p>
            <a:pPr>
              <a:defRPr/>
            </a:pPr>
            <a:fld id="{65894A49-62E5-4030-9414-D56251BC63B7}" type="slidenum">
              <a:rPr lang="en-CA"/>
              <a:pPr>
                <a:defRPr/>
              </a:pPr>
              <a:t>‹#›</a:t>
            </a:fld>
            <a:endParaRPr lang="en-CA"/>
          </a:p>
        </p:txBody>
      </p:sp>
    </p:spTree>
  </p:cSld>
  <p:clrMap bg1="dk1" tx1="lt1" bg2="dk2" tx2="lt2" accent1="accent1" accent2="accent2" accent3="accent3" accent4="accent4" accent5="accent5" accent6="accent6" hlink="hlink" folHlink="folHlink"/>
  <p:sldLayoutIdLst>
    <p:sldLayoutId id="2147484908" r:id="rId1"/>
    <p:sldLayoutId id="2147484902" r:id="rId2"/>
    <p:sldLayoutId id="2147484909" r:id="rId3"/>
    <p:sldLayoutId id="2147484903" r:id="rId4"/>
    <p:sldLayoutId id="2147484910" r:id="rId5"/>
    <p:sldLayoutId id="2147484904" r:id="rId6"/>
    <p:sldLayoutId id="2147484905" r:id="rId7"/>
    <p:sldLayoutId id="2147484911" r:id="rId8"/>
    <p:sldLayoutId id="2147484912" r:id="rId9"/>
    <p:sldLayoutId id="2147484906" r:id="rId10"/>
    <p:sldLayoutId id="2147484907" r:id="rId11"/>
  </p:sldLayoutIdLst>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fontAlgn="auto">
              <a:spcAft>
                <a:spcPts val="0"/>
              </a:spcAft>
              <a:defRPr/>
            </a:pPr>
            <a:r>
              <a:rPr lang="en-CA" dirty="0" smtClean="0"/>
              <a:t>Existentialism in the Sailor Who Fell From Grace with the Sea</a:t>
            </a:r>
            <a:endParaRPr lang="en-CA" dirty="0"/>
          </a:p>
        </p:txBody>
      </p:sp>
      <p:sp>
        <p:nvSpPr>
          <p:cNvPr id="3" name="Subtitle 2"/>
          <p:cNvSpPr>
            <a:spLocks noGrp="1"/>
          </p:cNvSpPr>
          <p:nvPr>
            <p:ph type="subTitle" idx="1"/>
          </p:nvPr>
        </p:nvSpPr>
        <p:spPr>
          <a:xfrm>
            <a:off x="107950" y="3933825"/>
            <a:ext cx="6215063" cy="1214438"/>
          </a:xfrm>
        </p:spPr>
        <p:txBody>
          <a:bodyPr>
            <a:normAutofit/>
          </a:bodyPr>
          <a:lstStyle/>
          <a:p>
            <a:pPr marR="0" algn="l">
              <a:lnSpc>
                <a:spcPct val="80000"/>
              </a:lnSpc>
            </a:pPr>
            <a:r>
              <a:rPr lang="en-CA" sz="2300" smtClean="0">
                <a:solidFill>
                  <a:srgbClr val="FFFFFF"/>
                </a:solidFill>
              </a:rPr>
              <a:t>Yukio Mishima develops the  themes of Existentialism and Nihilism through the characters Noboru and Ryuji</a:t>
            </a:r>
          </a:p>
          <a:p>
            <a:pPr marR="0" algn="l">
              <a:lnSpc>
                <a:spcPct val="80000"/>
              </a:lnSpc>
            </a:pPr>
            <a:endParaRPr lang="en-CA" sz="2500" smtClean="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57188" y="1500188"/>
            <a:ext cx="8229600" cy="4143375"/>
          </a:xfrm>
        </p:spPr>
        <p:txBody>
          <a:bodyPr anchor="ctr"/>
          <a:lstStyle/>
          <a:p>
            <a:pPr algn="ctr">
              <a:buFont typeface="Wingdings 3" pitchFamily="18" charset="2"/>
              <a:buNone/>
            </a:pPr>
            <a:r>
              <a:rPr lang="en-CA" sz="7200" smtClean="0"/>
              <a:t>alekzia@live.com</a:t>
            </a:r>
          </a:p>
        </p:txBody>
      </p:sp>
      <p:sp>
        <p:nvSpPr>
          <p:cNvPr id="4" name="Title 3"/>
          <p:cNvSpPr>
            <a:spLocks noGrp="1"/>
          </p:cNvSpPr>
          <p:nvPr>
            <p:ph type="title"/>
          </p:nvPr>
        </p:nvSpPr>
        <p:spPr/>
        <p:txBody>
          <a:bodyPr/>
          <a:lstStyle/>
          <a:p>
            <a:pPr fontAlgn="auto">
              <a:spcAft>
                <a:spcPts val="0"/>
              </a:spcAft>
              <a:defRPr/>
            </a:pPr>
            <a:r>
              <a:rPr lang="en-CA" dirty="0" smtClean="0"/>
              <a:t>The Only Thing to Write Down</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Content Placeholder 2"/>
          <p:cNvSpPr>
            <a:spLocks noGrp="1"/>
          </p:cNvSpPr>
          <p:nvPr>
            <p:ph idx="1"/>
          </p:nvPr>
        </p:nvSpPr>
        <p:spPr/>
        <p:txBody>
          <a:bodyPr/>
          <a:lstStyle/>
          <a:p>
            <a:r>
              <a:rPr lang="en-CA" smtClean="0"/>
              <a:t>Outline existential schools of thought</a:t>
            </a:r>
          </a:p>
          <a:p>
            <a:r>
              <a:rPr lang="en-CA" smtClean="0"/>
              <a:t>Distinguish between existentialism and nihilism</a:t>
            </a:r>
          </a:p>
          <a:p>
            <a:r>
              <a:rPr lang="en-CA" smtClean="0"/>
              <a:t>Concisely present examples of existentialism and nihilism in </a:t>
            </a:r>
            <a:r>
              <a:rPr lang="en-CA" i="1" smtClean="0"/>
              <a:t>The Sailor Who Fell From Grace With the Sea</a:t>
            </a:r>
          </a:p>
          <a:p>
            <a:r>
              <a:rPr lang="en-CA" smtClean="0"/>
              <a:t>Speculate about Mishima’s stance on existentialism</a:t>
            </a:r>
          </a:p>
        </p:txBody>
      </p:sp>
      <p:sp>
        <p:nvSpPr>
          <p:cNvPr id="2" name="Title 1"/>
          <p:cNvSpPr>
            <a:spLocks noGrp="1"/>
          </p:cNvSpPr>
          <p:nvPr>
            <p:ph type="title"/>
          </p:nvPr>
        </p:nvSpPr>
        <p:spPr/>
        <p:txBody>
          <a:bodyPr>
            <a:normAutofit fontScale="90000"/>
          </a:bodyPr>
          <a:lstStyle/>
          <a:p>
            <a:pPr fontAlgn="auto">
              <a:spcAft>
                <a:spcPts val="0"/>
              </a:spcAft>
              <a:defRPr/>
            </a:pPr>
            <a:r>
              <a:rPr lang="en-CA" dirty="0" smtClean="0"/>
              <a:t>What this presentation aims to discuss</a:t>
            </a:r>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fontAlgn="auto">
              <a:spcAft>
                <a:spcPts val="0"/>
              </a:spcAft>
              <a:defRPr/>
            </a:pPr>
            <a:r>
              <a:rPr lang="en-CA" dirty="0" smtClean="0"/>
              <a:t>Introduction to Existentialism</a:t>
            </a:r>
            <a:br>
              <a:rPr lang="en-CA" dirty="0" smtClean="0"/>
            </a:br>
            <a:endParaRPr lang="en-C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Content Placeholder 1"/>
          <p:cNvSpPr>
            <a:spLocks noGrp="1"/>
          </p:cNvSpPr>
          <p:nvPr>
            <p:ph idx="1"/>
          </p:nvPr>
        </p:nvSpPr>
        <p:spPr/>
        <p:txBody>
          <a:bodyPr/>
          <a:lstStyle/>
          <a:p>
            <a:r>
              <a:rPr lang="en-CA" smtClean="0"/>
              <a:t>A chiefly 20th-century philosophical movement  prevalent in Europe assuming that people are entirely free and thus responsible for what they make of themselves</a:t>
            </a:r>
          </a:p>
          <a:p>
            <a:r>
              <a:rPr lang="en-CA" smtClean="0"/>
              <a:t>Existentialism is the philosophy that deals with the subjective existence of an individual.</a:t>
            </a:r>
          </a:p>
        </p:txBody>
      </p:sp>
      <p:sp>
        <p:nvSpPr>
          <p:cNvPr id="3" name="Title 2"/>
          <p:cNvSpPr>
            <a:spLocks noGrp="1"/>
          </p:cNvSpPr>
          <p:nvPr>
            <p:ph type="title"/>
          </p:nvPr>
        </p:nvSpPr>
        <p:spPr/>
        <p:txBody>
          <a:bodyPr/>
          <a:lstStyle/>
          <a:p>
            <a:pPr fontAlgn="auto">
              <a:spcAft>
                <a:spcPts val="0"/>
              </a:spcAft>
              <a:defRPr/>
            </a:pPr>
            <a:r>
              <a:rPr lang="en-CA" dirty="0" smtClean="0"/>
              <a:t>What is Existentialism?</a:t>
            </a:r>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Content Placeholder 1"/>
          <p:cNvSpPr>
            <a:spLocks noGrp="1"/>
          </p:cNvSpPr>
          <p:nvPr>
            <p:ph idx="1"/>
          </p:nvPr>
        </p:nvSpPr>
        <p:spPr>
          <a:xfrm>
            <a:off x="457200" y="1481138"/>
            <a:ext cx="4114800" cy="4525962"/>
          </a:xfrm>
        </p:spPr>
        <p:txBody>
          <a:bodyPr/>
          <a:lstStyle/>
          <a:p>
            <a:r>
              <a:rPr lang="en-CA" smtClean="0"/>
              <a:t>Friedrich Nietzsche</a:t>
            </a:r>
          </a:p>
          <a:p>
            <a:r>
              <a:rPr lang="en-CA" smtClean="0"/>
              <a:t>Søren Kierkegaard</a:t>
            </a:r>
          </a:p>
          <a:p>
            <a:r>
              <a:rPr lang="en-CA" smtClean="0"/>
              <a:t>Blaise Pascal</a:t>
            </a:r>
          </a:p>
          <a:p>
            <a:r>
              <a:rPr lang="en-CA" smtClean="0"/>
              <a:t>Jean-Paul Sartre</a:t>
            </a:r>
          </a:p>
          <a:p>
            <a:r>
              <a:rPr lang="en-CA" smtClean="0"/>
              <a:t>Franz Kafka</a:t>
            </a:r>
          </a:p>
          <a:p>
            <a:r>
              <a:rPr lang="en-CA" smtClean="0"/>
              <a:t>Fyodor Dostoevsky</a:t>
            </a:r>
          </a:p>
          <a:p>
            <a:r>
              <a:rPr lang="en-CA" smtClean="0"/>
              <a:t>Albert Camus</a:t>
            </a:r>
          </a:p>
          <a:p>
            <a:r>
              <a:rPr lang="en-CA" smtClean="0"/>
              <a:t>Paul Tillich</a:t>
            </a:r>
          </a:p>
          <a:p>
            <a:endParaRPr lang="en-CA" smtClean="0"/>
          </a:p>
        </p:txBody>
      </p:sp>
      <p:sp>
        <p:nvSpPr>
          <p:cNvPr id="3" name="Title 2"/>
          <p:cNvSpPr>
            <a:spLocks noGrp="1"/>
          </p:cNvSpPr>
          <p:nvPr>
            <p:ph type="title"/>
          </p:nvPr>
        </p:nvSpPr>
        <p:spPr/>
        <p:txBody>
          <a:bodyPr/>
          <a:lstStyle/>
          <a:p>
            <a:pPr fontAlgn="auto">
              <a:spcAft>
                <a:spcPts val="0"/>
              </a:spcAft>
              <a:defRPr/>
            </a:pPr>
            <a:r>
              <a:rPr lang="en-CA" dirty="0" smtClean="0"/>
              <a:t>Chief Existential Authors</a:t>
            </a:r>
            <a:endParaRPr lang="en-CA" dirty="0"/>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365760" indent="-256032" fontAlgn="auto">
              <a:spcAft>
                <a:spcPts val="0"/>
              </a:spcAft>
              <a:buFont typeface="Wingdings 3"/>
              <a:buChar char=""/>
              <a:defRPr/>
            </a:pPr>
            <a:r>
              <a:rPr lang="en-CA" dirty="0" smtClean="0"/>
              <a:t>Focuses on concrete existence</a:t>
            </a:r>
          </a:p>
          <a:p>
            <a:pPr marL="365760" indent="-256032" fontAlgn="auto">
              <a:spcAft>
                <a:spcPts val="0"/>
              </a:spcAft>
              <a:buFont typeface="Wingdings 3"/>
              <a:buChar char=""/>
              <a:defRPr/>
            </a:pPr>
            <a:endParaRPr lang="en-CA" dirty="0" smtClean="0"/>
          </a:p>
          <a:p>
            <a:pPr marL="365760" indent="-256032" fontAlgn="auto">
              <a:spcAft>
                <a:spcPts val="0"/>
              </a:spcAft>
              <a:buFont typeface="Wingdings 3"/>
              <a:buChar char=""/>
              <a:defRPr/>
            </a:pPr>
            <a:r>
              <a:rPr lang="en-CA" dirty="0" smtClean="0"/>
              <a:t>Existence precedes essence</a:t>
            </a:r>
          </a:p>
          <a:p>
            <a:pPr marL="365760" indent="-256032" fontAlgn="auto">
              <a:spcAft>
                <a:spcPts val="0"/>
              </a:spcAft>
              <a:buFont typeface="Wingdings 3"/>
              <a:buChar char=""/>
              <a:defRPr/>
            </a:pPr>
            <a:endParaRPr lang="en-CA" dirty="0" smtClean="0"/>
          </a:p>
          <a:p>
            <a:pPr marL="365760" indent="-256032" fontAlgn="auto">
              <a:spcAft>
                <a:spcPts val="0"/>
              </a:spcAft>
              <a:buFont typeface="Wingdings 3"/>
              <a:buChar char=""/>
              <a:defRPr/>
            </a:pPr>
            <a:r>
              <a:rPr lang="en-CA" dirty="0" smtClean="0"/>
              <a:t>Angst</a:t>
            </a:r>
          </a:p>
          <a:p>
            <a:pPr marL="365760" indent="-256032" fontAlgn="auto">
              <a:spcAft>
                <a:spcPts val="0"/>
              </a:spcAft>
              <a:buFont typeface="Wingdings 3"/>
              <a:buChar char=""/>
              <a:defRPr/>
            </a:pPr>
            <a:endParaRPr lang="en-CA" dirty="0" smtClean="0"/>
          </a:p>
          <a:p>
            <a:pPr marL="365760" indent="-256032" fontAlgn="auto">
              <a:spcAft>
                <a:spcPts val="0"/>
              </a:spcAft>
              <a:buFont typeface="Wingdings 3"/>
              <a:buChar char=""/>
              <a:defRPr/>
            </a:pPr>
            <a:r>
              <a:rPr lang="en-CA" dirty="0" smtClean="0"/>
              <a:t>Freedom </a:t>
            </a:r>
          </a:p>
          <a:p>
            <a:pPr marL="365760" indent="-256032" fontAlgn="auto">
              <a:spcAft>
                <a:spcPts val="0"/>
              </a:spcAft>
              <a:buFont typeface="Wingdings 3"/>
              <a:buChar char=""/>
              <a:defRPr/>
            </a:pPr>
            <a:endParaRPr lang="en-CA" dirty="0" smtClean="0"/>
          </a:p>
          <a:p>
            <a:pPr marL="365760" indent="-256032" fontAlgn="auto">
              <a:spcAft>
                <a:spcPts val="0"/>
              </a:spcAft>
              <a:buFont typeface="Wingdings 3"/>
              <a:buChar char=""/>
              <a:defRPr/>
            </a:pPr>
            <a:r>
              <a:rPr lang="en-CA" dirty="0" err="1" smtClean="0"/>
              <a:t>Facticity</a:t>
            </a:r>
            <a:endParaRPr lang="en-CA" dirty="0" smtClean="0"/>
          </a:p>
          <a:p>
            <a:pPr marL="365760" indent="-256032" fontAlgn="auto">
              <a:spcAft>
                <a:spcPts val="0"/>
              </a:spcAft>
              <a:buFont typeface="Wingdings 3"/>
              <a:buChar char=""/>
              <a:defRPr/>
            </a:pPr>
            <a:endParaRPr lang="en-CA" dirty="0" smtClean="0"/>
          </a:p>
          <a:p>
            <a:pPr marL="365760" indent="-256032" fontAlgn="auto">
              <a:spcAft>
                <a:spcPts val="0"/>
              </a:spcAft>
              <a:buFont typeface="Wingdings 3"/>
              <a:buChar char=""/>
              <a:defRPr/>
            </a:pPr>
            <a:r>
              <a:rPr lang="en-CA" dirty="0" smtClean="0"/>
              <a:t>Authenticity/</a:t>
            </a:r>
            <a:r>
              <a:rPr lang="en-CA" dirty="0" err="1" smtClean="0"/>
              <a:t>Inauthenticity</a:t>
            </a:r>
            <a:endParaRPr lang="en-CA" dirty="0" smtClean="0"/>
          </a:p>
          <a:p>
            <a:pPr marL="365760" indent="-256032" fontAlgn="auto">
              <a:spcAft>
                <a:spcPts val="0"/>
              </a:spcAft>
              <a:buFont typeface="Wingdings 3"/>
              <a:buChar char=""/>
              <a:defRPr/>
            </a:pPr>
            <a:endParaRPr lang="en-CA" dirty="0" smtClean="0"/>
          </a:p>
          <a:p>
            <a:pPr marL="365760" indent="-256032" fontAlgn="auto">
              <a:spcAft>
                <a:spcPts val="0"/>
              </a:spcAft>
              <a:buFont typeface="Wingdings 3"/>
              <a:buChar char=""/>
              <a:defRPr/>
            </a:pPr>
            <a:r>
              <a:rPr lang="en-CA" dirty="0" smtClean="0"/>
              <a:t>Despair</a:t>
            </a:r>
          </a:p>
          <a:p>
            <a:pPr marL="365760" indent="-256032" fontAlgn="auto">
              <a:spcAft>
                <a:spcPts val="0"/>
              </a:spcAft>
              <a:buFont typeface="Wingdings 3"/>
              <a:buChar char=""/>
              <a:defRPr/>
            </a:pPr>
            <a:endParaRPr lang="en-CA" dirty="0"/>
          </a:p>
        </p:txBody>
      </p:sp>
      <p:sp>
        <p:nvSpPr>
          <p:cNvPr id="3" name="Title 2"/>
          <p:cNvSpPr>
            <a:spLocks noGrp="1"/>
          </p:cNvSpPr>
          <p:nvPr>
            <p:ph type="title"/>
          </p:nvPr>
        </p:nvSpPr>
        <p:spPr/>
        <p:txBody>
          <a:bodyPr/>
          <a:lstStyle/>
          <a:p>
            <a:pPr fontAlgn="auto">
              <a:spcAft>
                <a:spcPts val="0"/>
              </a:spcAft>
              <a:defRPr/>
            </a:pPr>
            <a:r>
              <a:rPr lang="en-CA" dirty="0" smtClean="0"/>
              <a:t>Key ideas</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down)">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wipe(down)">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wipe(down)">
                                      <p:cBhvr>
                                        <p:cTn id="27" dur="5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wipe(down)">
                                      <p:cBhvr>
                                        <p:cTn id="32" dur="500"/>
                                        <p:tgtEl>
                                          <p:spTgt spid="2">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animEffect transition="in" filter="wipe(down)">
                                      <p:cBhvr>
                                        <p:cTn id="3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3" pitchFamily="18" charset="2"/>
              <a:buNone/>
            </a:pPr>
            <a:r>
              <a:rPr lang="en-CA" smtClean="0"/>
              <a:t>“Values determined by ones own existence”</a:t>
            </a:r>
          </a:p>
          <a:p>
            <a:pPr lvl="1" algn="ctr">
              <a:buFont typeface="Verdana" pitchFamily="34" charset="0"/>
              <a:buNone/>
            </a:pPr>
            <a:r>
              <a:rPr lang="en-CA" smtClean="0"/>
              <a:t>vs.</a:t>
            </a:r>
          </a:p>
          <a:p>
            <a:pPr algn="ctr">
              <a:buFont typeface="Wingdings 3" pitchFamily="18" charset="2"/>
              <a:buNone/>
            </a:pPr>
            <a:r>
              <a:rPr lang="en-CA" smtClean="0"/>
              <a:t>“Values do not exist but rather are falsely invented”</a:t>
            </a:r>
          </a:p>
          <a:p>
            <a:pPr>
              <a:buFont typeface="Wingdings 3" pitchFamily="18" charset="2"/>
              <a:buNone/>
            </a:pPr>
            <a:endParaRPr lang="en-CA" smtClean="0"/>
          </a:p>
          <a:p>
            <a:endParaRPr lang="en-CA" smtClean="0"/>
          </a:p>
          <a:p>
            <a:r>
              <a:rPr lang="en-CA" smtClean="0"/>
              <a:t>Existentialists believe that one can create value and meaning, whilst nihilists will deny this.</a:t>
            </a:r>
          </a:p>
          <a:p>
            <a:endParaRPr lang="en-CA" smtClean="0"/>
          </a:p>
        </p:txBody>
      </p:sp>
      <p:sp>
        <p:nvSpPr>
          <p:cNvPr id="3" name="Title 2"/>
          <p:cNvSpPr>
            <a:spLocks noGrp="1"/>
          </p:cNvSpPr>
          <p:nvPr>
            <p:ph type="title"/>
          </p:nvPr>
        </p:nvSpPr>
        <p:spPr/>
        <p:txBody>
          <a:bodyPr/>
          <a:lstStyle/>
          <a:p>
            <a:pPr fontAlgn="auto">
              <a:spcAft>
                <a:spcPts val="0"/>
              </a:spcAft>
              <a:defRPr/>
            </a:pPr>
            <a:r>
              <a:rPr lang="en-CA" dirty="0" smtClean="0"/>
              <a:t>Nihilism and Existentialism</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Effect transition="in" filter="fade">
                                      <p:cBhvr>
                                        <p:cTn id="20" dur="2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Content Placeholder 2"/>
          <p:cNvSpPr>
            <a:spLocks noGrp="1"/>
          </p:cNvSpPr>
          <p:nvPr>
            <p:ph idx="1"/>
          </p:nvPr>
        </p:nvSpPr>
        <p:spPr/>
        <p:txBody>
          <a:bodyPr/>
          <a:lstStyle/>
          <a:p>
            <a:r>
              <a:rPr lang="en-CA" smtClean="0"/>
              <a:t>Yukio Mishima followed many samurai teachings that coincide with views resembling typical European existentialism</a:t>
            </a:r>
          </a:p>
          <a:p>
            <a:pPr lvl="1"/>
            <a:r>
              <a:rPr lang="en-CA" smtClean="0"/>
              <a:t>Authentication</a:t>
            </a:r>
          </a:p>
          <a:p>
            <a:pPr lvl="1"/>
            <a:r>
              <a:rPr lang="en-CA" smtClean="0"/>
              <a:t>Life is meaningless</a:t>
            </a:r>
          </a:p>
          <a:p>
            <a:pPr lvl="1"/>
            <a:r>
              <a:rPr lang="en-CA" smtClean="0"/>
              <a:t>Lack of forward-thinking/retrospective ideas</a:t>
            </a:r>
          </a:p>
          <a:p>
            <a:pPr lvl="1"/>
            <a:endParaRPr lang="en-CA" smtClean="0"/>
          </a:p>
        </p:txBody>
      </p:sp>
      <p:sp>
        <p:nvSpPr>
          <p:cNvPr id="2" name="Title 1"/>
          <p:cNvSpPr>
            <a:spLocks noGrp="1"/>
          </p:cNvSpPr>
          <p:nvPr>
            <p:ph type="title"/>
          </p:nvPr>
        </p:nvSpPr>
        <p:spPr/>
        <p:txBody>
          <a:bodyPr/>
          <a:lstStyle/>
          <a:p>
            <a:pPr fontAlgn="auto">
              <a:spcAft>
                <a:spcPts val="0"/>
              </a:spcAft>
              <a:defRPr/>
            </a:pPr>
            <a:r>
              <a:rPr lang="en-CA" dirty="0" smtClean="0"/>
              <a:t>Why existentialism?</a:t>
            </a:r>
            <a:endParaRPr lang="en-C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CA" dirty="0" smtClean="0"/>
              <a:t>Examples in the text</a:t>
            </a:r>
            <a:br>
              <a:rPr lang="en-CA" dirty="0" smtClean="0"/>
            </a:br>
            <a:endParaRPr lang="en-C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Content Placeholder 2"/>
          <p:cNvSpPr>
            <a:spLocks noGrp="1"/>
          </p:cNvSpPr>
          <p:nvPr>
            <p:ph idx="1"/>
          </p:nvPr>
        </p:nvSpPr>
        <p:spPr/>
        <p:txBody>
          <a:bodyPr/>
          <a:lstStyle/>
          <a:p>
            <a:r>
              <a:rPr lang="en-CA" smtClean="0"/>
              <a:t>If I were an amoeba, he thought, with an infinitesimal body, I could defeat ugliness. A man isn’t tiny or giant enough to defeat anything.</a:t>
            </a:r>
          </a:p>
        </p:txBody>
      </p:sp>
      <p:sp>
        <p:nvSpPr>
          <p:cNvPr id="2" name="Title 1"/>
          <p:cNvSpPr>
            <a:spLocks noGrp="1"/>
          </p:cNvSpPr>
          <p:nvPr>
            <p:ph type="title"/>
          </p:nvPr>
        </p:nvSpPr>
        <p:spPr/>
        <p:txBody>
          <a:bodyPr/>
          <a:lstStyle/>
          <a:p>
            <a:pPr fontAlgn="auto">
              <a:spcAft>
                <a:spcPts val="0"/>
              </a:spcAft>
              <a:defRPr/>
            </a:pPr>
            <a:r>
              <a:rPr lang="en-CA" dirty="0" smtClean="0"/>
              <a:t>Page 9 – Paragraph 1 - Noboru</a:t>
            </a:r>
            <a:endParaRPr lang="en-C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56032" fontAlgn="auto">
              <a:spcAft>
                <a:spcPts val="0"/>
              </a:spcAft>
              <a:buFont typeface="Wingdings 3"/>
              <a:buChar char=""/>
              <a:defRPr/>
            </a:pPr>
            <a:r>
              <a:rPr lang="en-CA" b="1" dirty="0" smtClean="0">
                <a:solidFill>
                  <a:schemeClr val="accent1"/>
                </a:solidFill>
              </a:rPr>
              <a:t>If</a:t>
            </a:r>
            <a:r>
              <a:rPr lang="en-CA" dirty="0" smtClean="0"/>
              <a:t> I were an </a:t>
            </a:r>
            <a:r>
              <a:rPr lang="en-CA" b="1" dirty="0" smtClean="0">
                <a:solidFill>
                  <a:schemeClr val="accent1"/>
                </a:solidFill>
              </a:rPr>
              <a:t>amoeba</a:t>
            </a:r>
            <a:r>
              <a:rPr lang="en-CA" dirty="0" smtClean="0"/>
              <a:t>, he thought, with an </a:t>
            </a:r>
            <a:r>
              <a:rPr lang="en-CA" b="1" dirty="0" smtClean="0">
                <a:solidFill>
                  <a:schemeClr val="accent1"/>
                </a:solidFill>
              </a:rPr>
              <a:t>infinitesimal</a:t>
            </a:r>
            <a:r>
              <a:rPr lang="en-CA" dirty="0" smtClean="0"/>
              <a:t> body, I could defeat ugliness. </a:t>
            </a:r>
            <a:r>
              <a:rPr lang="en-CA" b="1" dirty="0" smtClean="0">
                <a:solidFill>
                  <a:schemeClr val="accent3">
                    <a:lumMod val="75000"/>
                  </a:schemeClr>
                </a:solidFill>
              </a:rPr>
              <a:t>A man isn’t tiny or giant enough to defeat anything.</a:t>
            </a:r>
            <a:endParaRPr lang="en-CA" b="1" dirty="0">
              <a:solidFill>
                <a:schemeClr val="accent3">
                  <a:lumMod val="75000"/>
                </a:schemeClr>
              </a:solidFill>
            </a:endParaRPr>
          </a:p>
        </p:txBody>
      </p:sp>
      <p:sp>
        <p:nvSpPr>
          <p:cNvPr id="2" name="Title 1"/>
          <p:cNvSpPr>
            <a:spLocks noGrp="1"/>
          </p:cNvSpPr>
          <p:nvPr>
            <p:ph type="title"/>
          </p:nvPr>
        </p:nvSpPr>
        <p:spPr/>
        <p:txBody>
          <a:bodyPr/>
          <a:lstStyle/>
          <a:p>
            <a:pPr fontAlgn="auto">
              <a:spcAft>
                <a:spcPts val="0"/>
              </a:spcAft>
              <a:defRPr/>
            </a:pPr>
            <a:r>
              <a:rPr lang="en-CA" dirty="0" smtClean="0"/>
              <a:t>Page 9 – Paragraph 1 - Noboru</a:t>
            </a:r>
            <a:endParaRPr lang="en-CA" dirty="0"/>
          </a:p>
        </p:txBody>
      </p:sp>
      <p:sp>
        <p:nvSpPr>
          <p:cNvPr id="25603" name="TextBox 3"/>
          <p:cNvSpPr txBox="1">
            <a:spLocks noChangeArrowheads="1"/>
          </p:cNvSpPr>
          <p:nvPr/>
        </p:nvSpPr>
        <p:spPr bwMode="auto">
          <a:xfrm>
            <a:off x="6000750" y="4214813"/>
            <a:ext cx="2857500" cy="915987"/>
          </a:xfrm>
          <a:prstGeom prst="rect">
            <a:avLst/>
          </a:prstGeom>
          <a:noFill/>
          <a:ln w="9525">
            <a:noFill/>
            <a:miter lim="800000"/>
            <a:headEnd/>
            <a:tailEnd/>
          </a:ln>
        </p:spPr>
        <p:txBody>
          <a:bodyPr>
            <a:spAutoFit/>
          </a:bodyPr>
          <a:lstStyle/>
          <a:p>
            <a:r>
              <a:rPr lang="en-CA">
                <a:latin typeface="Lucida Sans Unicode" pitchFamily="34" charset="0"/>
              </a:rPr>
              <a:t>Seeking authentication</a:t>
            </a:r>
          </a:p>
          <a:p>
            <a:r>
              <a:rPr lang="en-CA"/>
              <a:t>The cry of despair: “There is no purpose.”</a:t>
            </a:r>
          </a:p>
        </p:txBody>
      </p:sp>
      <p:sp>
        <p:nvSpPr>
          <p:cNvPr id="5" name="Oval 4"/>
          <p:cNvSpPr/>
          <p:nvPr/>
        </p:nvSpPr>
        <p:spPr>
          <a:xfrm>
            <a:off x="5786446" y="4286256"/>
            <a:ext cx="142876" cy="142876"/>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6" name="Oval 5"/>
          <p:cNvSpPr/>
          <p:nvPr/>
        </p:nvSpPr>
        <p:spPr>
          <a:xfrm>
            <a:off x="5786446" y="4572008"/>
            <a:ext cx="142876" cy="142876"/>
          </a:xfrm>
          <a:prstGeom prst="ellips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l="50000" t="50000" r="50000" b="50000"/>
            </a:path>
            <a:tileRect/>
          </a:gra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Content Placeholder 2"/>
          <p:cNvSpPr>
            <a:spLocks noGrp="1"/>
          </p:cNvSpPr>
          <p:nvPr>
            <p:ph idx="1"/>
          </p:nvPr>
        </p:nvSpPr>
        <p:spPr/>
        <p:txBody>
          <a:bodyPr/>
          <a:lstStyle/>
          <a:p>
            <a:r>
              <a:rPr lang="en-CA" smtClean="0"/>
              <a:t>But as the years passed, he grew indifferent to the lure of exotic lands. He found himself in the same predicament all sailors share: essentially he belonged neither to the land nor the sea.</a:t>
            </a:r>
          </a:p>
        </p:txBody>
      </p:sp>
      <p:sp>
        <p:nvSpPr>
          <p:cNvPr id="2" name="Title 1"/>
          <p:cNvSpPr>
            <a:spLocks noGrp="1"/>
          </p:cNvSpPr>
          <p:nvPr>
            <p:ph type="title"/>
          </p:nvPr>
        </p:nvSpPr>
        <p:spPr/>
        <p:txBody>
          <a:bodyPr/>
          <a:lstStyle/>
          <a:p>
            <a:pPr fontAlgn="auto">
              <a:spcAft>
                <a:spcPts val="0"/>
              </a:spcAft>
              <a:defRPr/>
            </a:pPr>
            <a:r>
              <a:rPr lang="en-CA" dirty="0" smtClean="0"/>
              <a:t>Page 16 – Paragraph 2 - Ryuji</a:t>
            </a: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56032" fontAlgn="auto">
              <a:spcAft>
                <a:spcPts val="0"/>
              </a:spcAft>
              <a:buFont typeface="Wingdings 3"/>
              <a:buChar char=""/>
              <a:defRPr/>
            </a:pPr>
            <a:r>
              <a:rPr lang="en-CA" dirty="0" smtClean="0"/>
              <a:t>But as the years passed, he grew </a:t>
            </a:r>
            <a:r>
              <a:rPr lang="en-CA" b="1" dirty="0" smtClean="0">
                <a:solidFill>
                  <a:schemeClr val="bg2">
                    <a:lumMod val="75000"/>
                  </a:schemeClr>
                </a:solidFill>
              </a:rPr>
              <a:t>indifferent</a:t>
            </a:r>
            <a:r>
              <a:rPr lang="en-CA" dirty="0" smtClean="0"/>
              <a:t> to the lure of exotic lands. He found himself in the same predicament all sailors share: </a:t>
            </a:r>
            <a:r>
              <a:rPr lang="en-CA" b="1" dirty="0" smtClean="0">
                <a:solidFill>
                  <a:schemeClr val="accent4">
                    <a:lumMod val="75000"/>
                  </a:schemeClr>
                </a:solidFill>
              </a:rPr>
              <a:t>essentially he belonged neither to the land nor the sea.</a:t>
            </a:r>
            <a:endParaRPr lang="en-CA" b="1" dirty="0">
              <a:solidFill>
                <a:schemeClr val="accent4">
                  <a:lumMod val="75000"/>
                </a:schemeClr>
              </a:solidFill>
            </a:endParaRPr>
          </a:p>
        </p:txBody>
      </p:sp>
      <p:sp>
        <p:nvSpPr>
          <p:cNvPr id="2" name="Title 1"/>
          <p:cNvSpPr>
            <a:spLocks noGrp="1"/>
          </p:cNvSpPr>
          <p:nvPr>
            <p:ph type="title"/>
          </p:nvPr>
        </p:nvSpPr>
        <p:spPr/>
        <p:txBody>
          <a:bodyPr/>
          <a:lstStyle/>
          <a:p>
            <a:pPr fontAlgn="auto">
              <a:spcAft>
                <a:spcPts val="0"/>
              </a:spcAft>
              <a:defRPr/>
            </a:pPr>
            <a:r>
              <a:rPr lang="en-CA" dirty="0" smtClean="0"/>
              <a:t>Page 16 – Paragraph 2 - Ryuji</a:t>
            </a:r>
            <a:endParaRPr lang="en-CA" dirty="0"/>
          </a:p>
        </p:txBody>
      </p:sp>
      <p:sp>
        <p:nvSpPr>
          <p:cNvPr id="27651" name="TextBox 6"/>
          <p:cNvSpPr txBox="1">
            <a:spLocks noChangeArrowheads="1"/>
          </p:cNvSpPr>
          <p:nvPr/>
        </p:nvSpPr>
        <p:spPr bwMode="auto">
          <a:xfrm>
            <a:off x="6000750" y="4214813"/>
            <a:ext cx="2857500" cy="923925"/>
          </a:xfrm>
          <a:prstGeom prst="rect">
            <a:avLst/>
          </a:prstGeom>
          <a:noFill/>
          <a:ln w="9525">
            <a:noFill/>
            <a:miter lim="800000"/>
            <a:headEnd/>
            <a:tailEnd/>
          </a:ln>
        </p:spPr>
        <p:txBody>
          <a:bodyPr>
            <a:spAutoFit/>
          </a:bodyPr>
          <a:lstStyle/>
          <a:p>
            <a:r>
              <a:rPr lang="en-CA">
                <a:latin typeface="Lucida Sans Unicode" pitchFamily="34" charset="0"/>
              </a:rPr>
              <a:t>Apathy</a:t>
            </a:r>
          </a:p>
          <a:p>
            <a:r>
              <a:rPr lang="en-CA">
                <a:latin typeface="Lucida Sans Unicode" pitchFamily="34" charset="0"/>
              </a:rPr>
              <a:t>Attempt to separate self from society</a:t>
            </a:r>
          </a:p>
        </p:txBody>
      </p:sp>
      <p:sp>
        <p:nvSpPr>
          <p:cNvPr id="8" name="Oval 7"/>
          <p:cNvSpPr/>
          <p:nvPr/>
        </p:nvSpPr>
        <p:spPr>
          <a:xfrm>
            <a:off x="5786446" y="4286256"/>
            <a:ext cx="142876" cy="142876"/>
          </a:xfrm>
          <a:prstGeom prst="ellipse">
            <a:avLst/>
          </a:prstGeom>
          <a:gradFill flip="none" rotWithShape="1">
            <a:gsLst>
              <a:gs pos="0">
                <a:schemeClr val="bg2">
                  <a:lumMod val="75000"/>
                  <a:shade val="30000"/>
                  <a:satMod val="115000"/>
                </a:schemeClr>
              </a:gs>
              <a:gs pos="50000">
                <a:schemeClr val="bg2">
                  <a:lumMod val="75000"/>
                  <a:shade val="67500"/>
                  <a:satMod val="115000"/>
                </a:schemeClr>
              </a:gs>
              <a:gs pos="100000">
                <a:schemeClr val="bg2">
                  <a:lumMod val="75000"/>
                  <a:shade val="100000"/>
                  <a:satMod val="115000"/>
                </a:schemeClr>
              </a:gs>
            </a:gsLst>
            <a:path path="circle">
              <a:fillToRect l="50000" t="50000" r="50000" b="50000"/>
            </a:path>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9" name="Oval 8"/>
          <p:cNvSpPr/>
          <p:nvPr/>
        </p:nvSpPr>
        <p:spPr>
          <a:xfrm>
            <a:off x="5786446" y="4572008"/>
            <a:ext cx="142876" cy="142876"/>
          </a:xfrm>
          <a:prstGeom prst="ellipse">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l="50000" t="50000" r="50000" b="50000"/>
            </a:path>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Content Placeholder 2"/>
          <p:cNvSpPr>
            <a:spLocks noGrp="1"/>
          </p:cNvSpPr>
          <p:nvPr>
            <p:ph idx="1"/>
          </p:nvPr>
        </p:nvSpPr>
        <p:spPr/>
        <p:txBody>
          <a:bodyPr/>
          <a:lstStyle/>
          <a:p>
            <a:r>
              <a:rPr lang="en-CA" smtClean="0"/>
              <a:t>But life aboard ship taught him only the regularity of natural law and the dynamic stability of the wobbling world.</a:t>
            </a:r>
          </a:p>
        </p:txBody>
      </p:sp>
      <p:sp>
        <p:nvSpPr>
          <p:cNvPr id="2" name="Title 1"/>
          <p:cNvSpPr>
            <a:spLocks noGrp="1"/>
          </p:cNvSpPr>
          <p:nvPr>
            <p:ph type="title"/>
          </p:nvPr>
        </p:nvSpPr>
        <p:spPr/>
        <p:txBody>
          <a:bodyPr/>
          <a:lstStyle/>
          <a:p>
            <a:pPr fontAlgn="auto">
              <a:spcAft>
                <a:spcPts val="0"/>
              </a:spcAft>
              <a:defRPr/>
            </a:pPr>
            <a:r>
              <a:rPr lang="en-CA" dirty="0" smtClean="0"/>
              <a:t>Page 17 – Paragraph 1 - Ryuji</a:t>
            </a:r>
            <a:endParaRPr lang="en-C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56032" fontAlgn="auto">
              <a:spcAft>
                <a:spcPts val="0"/>
              </a:spcAft>
              <a:buFont typeface="Wingdings 3"/>
              <a:buChar char=""/>
              <a:defRPr/>
            </a:pPr>
            <a:r>
              <a:rPr lang="en-CA" dirty="0" smtClean="0"/>
              <a:t>But life aboard ship taught him only the </a:t>
            </a:r>
            <a:r>
              <a:rPr lang="en-CA" b="1" dirty="0" smtClean="0">
                <a:solidFill>
                  <a:schemeClr val="accent4">
                    <a:lumMod val="75000"/>
                  </a:schemeClr>
                </a:solidFill>
              </a:rPr>
              <a:t>regularity</a:t>
            </a:r>
            <a:r>
              <a:rPr lang="en-CA" dirty="0" smtClean="0"/>
              <a:t> of natural law and the dynamic stability of the </a:t>
            </a:r>
            <a:r>
              <a:rPr lang="en-CA" b="1" dirty="0" smtClean="0">
                <a:solidFill>
                  <a:schemeClr val="accent4">
                    <a:lumMod val="75000"/>
                  </a:schemeClr>
                </a:solidFill>
              </a:rPr>
              <a:t>wobbling world.</a:t>
            </a:r>
            <a:endParaRPr lang="en-CA" b="1" dirty="0">
              <a:solidFill>
                <a:schemeClr val="accent4">
                  <a:lumMod val="75000"/>
                </a:schemeClr>
              </a:solidFill>
            </a:endParaRPr>
          </a:p>
        </p:txBody>
      </p:sp>
      <p:sp>
        <p:nvSpPr>
          <p:cNvPr id="2" name="Title 1"/>
          <p:cNvSpPr>
            <a:spLocks noGrp="1"/>
          </p:cNvSpPr>
          <p:nvPr>
            <p:ph type="title"/>
          </p:nvPr>
        </p:nvSpPr>
        <p:spPr/>
        <p:txBody>
          <a:bodyPr/>
          <a:lstStyle/>
          <a:p>
            <a:pPr fontAlgn="auto">
              <a:spcAft>
                <a:spcPts val="0"/>
              </a:spcAft>
              <a:defRPr/>
            </a:pPr>
            <a:r>
              <a:rPr lang="en-CA" dirty="0" smtClean="0"/>
              <a:t>Page 17 – Paragraph 1 - Ryuji</a:t>
            </a:r>
            <a:endParaRPr lang="en-CA" dirty="0"/>
          </a:p>
        </p:txBody>
      </p:sp>
      <p:sp>
        <p:nvSpPr>
          <p:cNvPr id="29699" name="TextBox 3"/>
          <p:cNvSpPr txBox="1">
            <a:spLocks noChangeArrowheads="1"/>
          </p:cNvSpPr>
          <p:nvPr/>
        </p:nvSpPr>
        <p:spPr bwMode="auto">
          <a:xfrm>
            <a:off x="6000750" y="4214813"/>
            <a:ext cx="2857500" cy="369887"/>
          </a:xfrm>
          <a:prstGeom prst="rect">
            <a:avLst/>
          </a:prstGeom>
          <a:noFill/>
          <a:ln w="9525">
            <a:noFill/>
            <a:miter lim="800000"/>
            <a:headEnd/>
            <a:tailEnd/>
          </a:ln>
        </p:spPr>
        <p:txBody>
          <a:bodyPr>
            <a:spAutoFit/>
          </a:bodyPr>
          <a:lstStyle/>
          <a:p>
            <a:r>
              <a:rPr lang="en-CA">
                <a:latin typeface="Lucida Sans Unicode" pitchFamily="34" charset="0"/>
              </a:rPr>
              <a:t>Separation from society</a:t>
            </a:r>
          </a:p>
        </p:txBody>
      </p:sp>
      <p:sp>
        <p:nvSpPr>
          <p:cNvPr id="6" name="Oval 5"/>
          <p:cNvSpPr/>
          <p:nvPr/>
        </p:nvSpPr>
        <p:spPr>
          <a:xfrm>
            <a:off x="5786446" y="4286256"/>
            <a:ext cx="142876" cy="142876"/>
          </a:xfrm>
          <a:prstGeom prst="ellipse">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l="50000" t="50000" r="50000" b="50000"/>
            </a:path>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Content Placeholder 2"/>
          <p:cNvSpPr>
            <a:spLocks noGrp="1"/>
          </p:cNvSpPr>
          <p:nvPr>
            <p:ph idx="1"/>
          </p:nvPr>
        </p:nvSpPr>
        <p:spPr/>
        <p:txBody>
          <a:bodyPr/>
          <a:lstStyle/>
          <a:p>
            <a:r>
              <a:rPr lang="en-CA" smtClean="0"/>
              <a:t>There must be a special destiny in store for me; a glittering special-order kind no ordinary man would be permitted.</a:t>
            </a:r>
          </a:p>
        </p:txBody>
      </p:sp>
      <p:sp>
        <p:nvSpPr>
          <p:cNvPr id="2" name="Title 1"/>
          <p:cNvSpPr>
            <a:spLocks noGrp="1"/>
          </p:cNvSpPr>
          <p:nvPr>
            <p:ph type="title"/>
          </p:nvPr>
        </p:nvSpPr>
        <p:spPr/>
        <p:txBody>
          <a:bodyPr/>
          <a:lstStyle/>
          <a:p>
            <a:pPr fontAlgn="auto">
              <a:spcAft>
                <a:spcPts val="0"/>
              </a:spcAft>
              <a:defRPr/>
            </a:pPr>
            <a:r>
              <a:rPr lang="en-CA" dirty="0" smtClean="0"/>
              <a:t>Page 17 – Paragraph 3 - Ryuji</a:t>
            </a:r>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56032" fontAlgn="auto">
              <a:spcAft>
                <a:spcPts val="0"/>
              </a:spcAft>
              <a:buFont typeface="Wingdings 3"/>
              <a:buChar char=""/>
              <a:defRPr/>
            </a:pPr>
            <a:r>
              <a:rPr lang="en-CA" dirty="0" smtClean="0"/>
              <a:t>There must be a </a:t>
            </a:r>
            <a:r>
              <a:rPr lang="en-CA" b="1" dirty="0" smtClean="0">
                <a:solidFill>
                  <a:schemeClr val="accent4"/>
                </a:solidFill>
              </a:rPr>
              <a:t>special destiny </a:t>
            </a:r>
            <a:r>
              <a:rPr lang="en-CA" dirty="0" smtClean="0"/>
              <a:t>in store for me; a </a:t>
            </a:r>
            <a:r>
              <a:rPr lang="en-CA" b="1" dirty="0" smtClean="0">
                <a:solidFill>
                  <a:schemeClr val="accent4"/>
                </a:solidFill>
              </a:rPr>
              <a:t>glittering</a:t>
            </a:r>
            <a:r>
              <a:rPr lang="en-CA" dirty="0" smtClean="0"/>
              <a:t> special-order kind </a:t>
            </a:r>
            <a:r>
              <a:rPr lang="en-CA" b="1" dirty="0" smtClean="0">
                <a:solidFill>
                  <a:schemeClr val="accent4"/>
                </a:solidFill>
              </a:rPr>
              <a:t>no</a:t>
            </a:r>
            <a:r>
              <a:rPr lang="en-CA" dirty="0" smtClean="0"/>
              <a:t> </a:t>
            </a:r>
            <a:r>
              <a:rPr lang="en-CA" b="1" dirty="0" smtClean="0">
                <a:solidFill>
                  <a:schemeClr val="accent4"/>
                </a:solidFill>
              </a:rPr>
              <a:t>ordinary man </a:t>
            </a:r>
            <a:r>
              <a:rPr lang="en-CA" dirty="0" smtClean="0"/>
              <a:t>would be permitted.</a:t>
            </a:r>
            <a:endParaRPr lang="en-CA" dirty="0"/>
          </a:p>
        </p:txBody>
      </p:sp>
      <p:sp>
        <p:nvSpPr>
          <p:cNvPr id="2" name="Title 1"/>
          <p:cNvSpPr>
            <a:spLocks noGrp="1"/>
          </p:cNvSpPr>
          <p:nvPr>
            <p:ph type="title"/>
          </p:nvPr>
        </p:nvSpPr>
        <p:spPr/>
        <p:txBody>
          <a:bodyPr/>
          <a:lstStyle/>
          <a:p>
            <a:pPr fontAlgn="auto">
              <a:spcAft>
                <a:spcPts val="0"/>
              </a:spcAft>
              <a:defRPr/>
            </a:pPr>
            <a:r>
              <a:rPr lang="en-CA" dirty="0" smtClean="0"/>
              <a:t>Page 17 – Paragraph 3 - Ryuji</a:t>
            </a:r>
            <a:endParaRPr lang="en-CA" dirty="0"/>
          </a:p>
        </p:txBody>
      </p:sp>
      <p:sp>
        <p:nvSpPr>
          <p:cNvPr id="4" name="Oval 3"/>
          <p:cNvSpPr/>
          <p:nvPr/>
        </p:nvSpPr>
        <p:spPr>
          <a:xfrm>
            <a:off x="5786446" y="4286256"/>
            <a:ext cx="142876" cy="142876"/>
          </a:xfrm>
          <a:prstGeom prst="ellipse">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l="50000" t="50000" r="50000" b="50000"/>
            </a:path>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31750" name="TextBox 5"/>
          <p:cNvSpPr txBox="1">
            <a:spLocks noChangeArrowheads="1"/>
          </p:cNvSpPr>
          <p:nvPr/>
        </p:nvSpPr>
        <p:spPr bwMode="auto">
          <a:xfrm>
            <a:off x="6000750" y="4214813"/>
            <a:ext cx="2857500" cy="369887"/>
          </a:xfrm>
          <a:prstGeom prst="rect">
            <a:avLst/>
          </a:prstGeom>
          <a:noFill/>
          <a:ln w="9525">
            <a:noFill/>
            <a:miter lim="800000"/>
            <a:headEnd/>
            <a:tailEnd/>
          </a:ln>
        </p:spPr>
        <p:txBody>
          <a:bodyPr>
            <a:spAutoFit/>
          </a:bodyPr>
          <a:lstStyle/>
          <a:p>
            <a:r>
              <a:rPr lang="en-CA">
                <a:latin typeface="Lucida Sans Unicode" pitchFamily="34" charset="0"/>
              </a:rPr>
              <a:t>Self-importance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Content Placeholder 2"/>
          <p:cNvSpPr>
            <a:spLocks noGrp="1"/>
          </p:cNvSpPr>
          <p:nvPr>
            <p:ph idx="1"/>
          </p:nvPr>
        </p:nvSpPr>
        <p:spPr/>
        <p:txBody>
          <a:bodyPr/>
          <a:lstStyle/>
          <a:p>
            <a:r>
              <a:rPr lang="en-CA" smtClean="0"/>
              <a:t>... And his favorite one was called “I can’t Give Up The Sailor’s Life.”</a:t>
            </a:r>
          </a:p>
          <a:p>
            <a:pPr lvl="3">
              <a:buFont typeface="Wingdings 2" pitchFamily="18" charset="2"/>
              <a:buNone/>
            </a:pPr>
            <a:r>
              <a:rPr lang="en-CA" smtClean="0"/>
              <a:t>The Whistle wails and streamers tear,</a:t>
            </a:r>
          </a:p>
          <a:p>
            <a:pPr lvl="3">
              <a:buFont typeface="Wingdings 2" pitchFamily="18" charset="2"/>
              <a:buNone/>
            </a:pPr>
            <a:r>
              <a:rPr lang="en-CA" smtClean="0"/>
              <a:t>Our ship slips away from the pier.</a:t>
            </a:r>
          </a:p>
          <a:p>
            <a:pPr lvl="3">
              <a:buFont typeface="Wingdings 2" pitchFamily="18" charset="2"/>
              <a:buNone/>
            </a:pPr>
            <a:r>
              <a:rPr lang="en-CA" smtClean="0"/>
              <a:t>Now, the sea’s my home, I decided that</a:t>
            </a:r>
          </a:p>
          <a:p>
            <a:pPr lvl="3">
              <a:buFont typeface="Wingdings 2" pitchFamily="18" charset="2"/>
              <a:buNone/>
            </a:pPr>
            <a:r>
              <a:rPr lang="en-CA" smtClean="0"/>
              <a:t>But even I must shed a tear</a:t>
            </a:r>
          </a:p>
          <a:p>
            <a:pPr lvl="3">
              <a:buFont typeface="Wingdings 2" pitchFamily="18" charset="2"/>
              <a:buNone/>
            </a:pPr>
            <a:r>
              <a:rPr lang="en-CA" smtClean="0"/>
              <a:t>As I wave, boys, I wave so sad</a:t>
            </a:r>
          </a:p>
          <a:p>
            <a:pPr lvl="3">
              <a:buFont typeface="Wingdings 2" pitchFamily="18" charset="2"/>
              <a:buNone/>
            </a:pPr>
            <a:r>
              <a:rPr lang="en-CA" smtClean="0"/>
              <a:t>At the harbor town where my heart was glad.</a:t>
            </a:r>
          </a:p>
        </p:txBody>
      </p:sp>
      <p:sp>
        <p:nvSpPr>
          <p:cNvPr id="2" name="Title 1"/>
          <p:cNvSpPr>
            <a:spLocks noGrp="1"/>
          </p:cNvSpPr>
          <p:nvPr>
            <p:ph type="title"/>
          </p:nvPr>
        </p:nvSpPr>
        <p:spPr/>
        <p:txBody>
          <a:bodyPr/>
          <a:lstStyle/>
          <a:p>
            <a:pPr fontAlgn="auto">
              <a:spcAft>
                <a:spcPts val="0"/>
              </a:spcAft>
              <a:defRPr/>
            </a:pPr>
            <a:r>
              <a:rPr lang="en-CA" dirty="0" smtClean="0"/>
              <a:t>Page 17 – Paragraph 5 - Ryuji</a:t>
            </a:r>
            <a:endParaRPr lang="en-C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138"/>
            <a:ext cx="8229600" cy="3376612"/>
          </a:xfrm>
        </p:spPr>
        <p:txBody>
          <a:bodyPr>
            <a:normAutofit/>
          </a:bodyPr>
          <a:lstStyle/>
          <a:p>
            <a:pPr marL="365760" indent="-256032" fontAlgn="auto">
              <a:spcAft>
                <a:spcPts val="0"/>
              </a:spcAft>
              <a:buFont typeface="Wingdings 3"/>
              <a:buChar char=""/>
              <a:defRPr/>
            </a:pPr>
            <a:r>
              <a:rPr lang="en-CA" dirty="0" smtClean="0"/>
              <a:t>... And his favorite one was called “I Can’t Give Up The Sailor’s Life.”</a:t>
            </a:r>
          </a:p>
          <a:p>
            <a:pPr lvl="3" fontAlgn="auto">
              <a:spcAft>
                <a:spcPts val="0"/>
              </a:spcAft>
              <a:buFont typeface="Wingdings 2"/>
              <a:buNone/>
              <a:defRPr/>
            </a:pPr>
            <a:r>
              <a:rPr lang="en-CA" dirty="0" smtClean="0"/>
              <a:t>The Whistle wails and streamers </a:t>
            </a:r>
            <a:r>
              <a:rPr lang="en-CA" b="1" dirty="0" smtClean="0">
                <a:solidFill>
                  <a:schemeClr val="accent4"/>
                </a:solidFill>
              </a:rPr>
              <a:t>tear</a:t>
            </a:r>
            <a:r>
              <a:rPr lang="en-CA" dirty="0" smtClean="0"/>
              <a:t>,</a:t>
            </a:r>
          </a:p>
          <a:p>
            <a:pPr lvl="3" fontAlgn="auto">
              <a:spcAft>
                <a:spcPts val="0"/>
              </a:spcAft>
              <a:buFont typeface="Wingdings 2"/>
              <a:buNone/>
              <a:defRPr/>
            </a:pPr>
            <a:r>
              <a:rPr lang="en-CA" dirty="0" smtClean="0"/>
              <a:t>Our ship </a:t>
            </a:r>
            <a:r>
              <a:rPr lang="en-CA" b="1" dirty="0" smtClean="0">
                <a:solidFill>
                  <a:schemeClr val="accent4"/>
                </a:solidFill>
              </a:rPr>
              <a:t>slips away</a:t>
            </a:r>
            <a:r>
              <a:rPr lang="en-CA" dirty="0" smtClean="0"/>
              <a:t> from the pier.</a:t>
            </a:r>
          </a:p>
          <a:p>
            <a:pPr lvl="3" fontAlgn="auto">
              <a:spcAft>
                <a:spcPts val="0"/>
              </a:spcAft>
              <a:buFont typeface="Wingdings 2"/>
              <a:buNone/>
              <a:defRPr/>
            </a:pPr>
            <a:r>
              <a:rPr lang="en-CA" dirty="0" smtClean="0"/>
              <a:t>Now, the sea’s my home, I decided that</a:t>
            </a:r>
          </a:p>
          <a:p>
            <a:pPr lvl="3" fontAlgn="auto">
              <a:spcAft>
                <a:spcPts val="0"/>
              </a:spcAft>
              <a:buFont typeface="Wingdings 2"/>
              <a:buNone/>
              <a:defRPr/>
            </a:pPr>
            <a:r>
              <a:rPr lang="en-CA" dirty="0" smtClean="0"/>
              <a:t>But even I must </a:t>
            </a:r>
            <a:r>
              <a:rPr lang="en-CA" b="1" dirty="0" smtClean="0">
                <a:solidFill>
                  <a:schemeClr val="accent4"/>
                </a:solidFill>
              </a:rPr>
              <a:t>shed a tear</a:t>
            </a:r>
          </a:p>
          <a:p>
            <a:pPr lvl="3" fontAlgn="auto">
              <a:spcAft>
                <a:spcPts val="0"/>
              </a:spcAft>
              <a:buFont typeface="Wingdings 2"/>
              <a:buNone/>
              <a:defRPr/>
            </a:pPr>
            <a:r>
              <a:rPr lang="en-CA" dirty="0" smtClean="0"/>
              <a:t>As I wave, boys, I wave so</a:t>
            </a:r>
            <a:r>
              <a:rPr lang="en-CA" b="1" dirty="0" smtClean="0">
                <a:solidFill>
                  <a:schemeClr val="accent4"/>
                </a:solidFill>
              </a:rPr>
              <a:t> sad</a:t>
            </a:r>
          </a:p>
          <a:p>
            <a:pPr lvl="3" fontAlgn="auto">
              <a:spcAft>
                <a:spcPts val="0"/>
              </a:spcAft>
              <a:buFont typeface="Wingdings 2"/>
              <a:buNone/>
              <a:defRPr/>
            </a:pPr>
            <a:r>
              <a:rPr lang="en-CA" dirty="0" smtClean="0"/>
              <a:t>At the harbor town where by heart was </a:t>
            </a:r>
            <a:r>
              <a:rPr lang="en-CA" b="1" dirty="0" smtClean="0">
                <a:solidFill>
                  <a:schemeClr val="accent4"/>
                </a:solidFill>
              </a:rPr>
              <a:t>glad</a:t>
            </a:r>
            <a:r>
              <a:rPr lang="en-CA" dirty="0" smtClean="0"/>
              <a:t>.</a:t>
            </a:r>
            <a:endParaRPr lang="en-CA" dirty="0"/>
          </a:p>
        </p:txBody>
      </p:sp>
      <p:sp>
        <p:nvSpPr>
          <p:cNvPr id="2" name="Title 1"/>
          <p:cNvSpPr>
            <a:spLocks noGrp="1"/>
          </p:cNvSpPr>
          <p:nvPr>
            <p:ph type="title"/>
          </p:nvPr>
        </p:nvSpPr>
        <p:spPr/>
        <p:txBody>
          <a:bodyPr/>
          <a:lstStyle/>
          <a:p>
            <a:pPr fontAlgn="auto">
              <a:spcAft>
                <a:spcPts val="0"/>
              </a:spcAft>
              <a:defRPr/>
            </a:pPr>
            <a:r>
              <a:rPr lang="en-CA" dirty="0" smtClean="0"/>
              <a:t>Page 17 – Paragraph 5 - Ryuji</a:t>
            </a:r>
            <a:endParaRPr lang="en-CA" dirty="0"/>
          </a:p>
        </p:txBody>
      </p:sp>
      <p:sp>
        <p:nvSpPr>
          <p:cNvPr id="4" name="Oval 3"/>
          <p:cNvSpPr/>
          <p:nvPr/>
        </p:nvSpPr>
        <p:spPr>
          <a:xfrm>
            <a:off x="5857884" y="5072074"/>
            <a:ext cx="142876" cy="142876"/>
          </a:xfrm>
          <a:prstGeom prst="ellipse">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l="50000" t="50000" r="50000" b="50000"/>
            </a:path>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33798" name="TextBox 4"/>
          <p:cNvSpPr txBox="1">
            <a:spLocks noChangeArrowheads="1"/>
          </p:cNvSpPr>
          <p:nvPr/>
        </p:nvSpPr>
        <p:spPr bwMode="auto">
          <a:xfrm>
            <a:off x="6072188" y="5000625"/>
            <a:ext cx="2857500" cy="369888"/>
          </a:xfrm>
          <a:prstGeom prst="rect">
            <a:avLst/>
          </a:prstGeom>
          <a:noFill/>
          <a:ln w="9525">
            <a:noFill/>
            <a:miter lim="800000"/>
            <a:headEnd/>
            <a:tailEnd/>
          </a:ln>
        </p:spPr>
        <p:txBody>
          <a:bodyPr>
            <a:spAutoFit/>
          </a:bodyPr>
          <a:lstStyle/>
          <a:p>
            <a:r>
              <a:rPr lang="en-CA">
                <a:latin typeface="Lucida Sans Unicode" pitchFamily="34" charset="0"/>
              </a:rPr>
              <a:t>Despair-driven diction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Content Placeholder 2"/>
          <p:cNvSpPr>
            <a:spLocks noGrp="1"/>
          </p:cNvSpPr>
          <p:nvPr>
            <p:ph idx="1"/>
          </p:nvPr>
        </p:nvSpPr>
        <p:spPr/>
        <p:txBody>
          <a:bodyPr/>
          <a:lstStyle/>
          <a:p>
            <a:r>
              <a:rPr lang="en-CA" smtClean="0"/>
              <a:t>Exaltation swelled in Ryuji’s voice when he touched on the misery of his life, and while he was recalling the total in his bankbook, he couldn’t help digressing from the sea’s power to and benevolence, which was the story he had longed to tell, in order to boast about his own prowess like a very ordinary man indeed. It was just another particular aspect of his vanity.</a:t>
            </a:r>
          </a:p>
        </p:txBody>
      </p:sp>
      <p:sp>
        <p:nvSpPr>
          <p:cNvPr id="2" name="Title 1"/>
          <p:cNvSpPr>
            <a:spLocks noGrp="1"/>
          </p:cNvSpPr>
          <p:nvPr>
            <p:ph type="title"/>
          </p:nvPr>
        </p:nvSpPr>
        <p:spPr/>
        <p:txBody>
          <a:bodyPr/>
          <a:lstStyle/>
          <a:p>
            <a:pPr fontAlgn="auto">
              <a:spcAft>
                <a:spcPts val="0"/>
              </a:spcAft>
              <a:defRPr/>
            </a:pPr>
            <a:r>
              <a:rPr lang="en-CA" dirty="0" smtClean="0"/>
              <a:t>Page 41 – Paragraph 2 - Ryuji</a:t>
            </a:r>
            <a:endParaRPr lang="en-C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56032" fontAlgn="auto">
              <a:spcAft>
                <a:spcPts val="0"/>
              </a:spcAft>
              <a:buFont typeface="Wingdings 3"/>
              <a:buChar char=""/>
              <a:defRPr/>
            </a:pPr>
            <a:r>
              <a:rPr lang="en-CA" b="1" dirty="0" smtClean="0">
                <a:solidFill>
                  <a:schemeClr val="accent4"/>
                </a:solidFill>
              </a:rPr>
              <a:t>Exaltation</a:t>
            </a:r>
            <a:r>
              <a:rPr lang="en-CA" dirty="0" smtClean="0"/>
              <a:t> swelled in Ryuji’s voice when he touched on the </a:t>
            </a:r>
            <a:r>
              <a:rPr lang="en-CA" b="1" dirty="0" smtClean="0">
                <a:solidFill>
                  <a:schemeClr val="accent4"/>
                </a:solidFill>
              </a:rPr>
              <a:t>misery of his life</a:t>
            </a:r>
            <a:r>
              <a:rPr lang="en-CA" dirty="0" smtClean="0"/>
              <a:t>, and while he was recalling the total in his bankbook, he couldn’t help digressing from the sea’s power to and </a:t>
            </a:r>
            <a:r>
              <a:rPr lang="en-CA" b="1" dirty="0" smtClean="0">
                <a:solidFill>
                  <a:schemeClr val="accent4"/>
                </a:solidFill>
              </a:rPr>
              <a:t>benevolence</a:t>
            </a:r>
            <a:r>
              <a:rPr lang="en-CA" dirty="0" smtClean="0">
                <a:solidFill>
                  <a:schemeClr val="accent4"/>
                </a:solidFill>
              </a:rPr>
              <a:t>,</a:t>
            </a:r>
            <a:r>
              <a:rPr lang="en-CA" dirty="0" smtClean="0"/>
              <a:t> which was the story he had longed to tell, in order to boast about his own </a:t>
            </a:r>
            <a:r>
              <a:rPr lang="en-CA" b="1" dirty="0" smtClean="0">
                <a:solidFill>
                  <a:schemeClr val="accent4"/>
                </a:solidFill>
              </a:rPr>
              <a:t>prowess</a:t>
            </a:r>
            <a:r>
              <a:rPr lang="en-CA" dirty="0" smtClean="0"/>
              <a:t> like a very </a:t>
            </a:r>
            <a:r>
              <a:rPr lang="en-CA" b="1" dirty="0" smtClean="0">
                <a:solidFill>
                  <a:schemeClr val="accent4"/>
                </a:solidFill>
              </a:rPr>
              <a:t>ordinary man</a:t>
            </a:r>
            <a:r>
              <a:rPr lang="en-CA" dirty="0" smtClean="0"/>
              <a:t> indeed. It was just another particular aspect of his </a:t>
            </a:r>
            <a:r>
              <a:rPr lang="en-CA" b="1" dirty="0" smtClean="0">
                <a:solidFill>
                  <a:schemeClr val="accent4"/>
                </a:solidFill>
              </a:rPr>
              <a:t>vanity.</a:t>
            </a:r>
            <a:endParaRPr lang="en-CA" b="1" dirty="0">
              <a:solidFill>
                <a:schemeClr val="accent4"/>
              </a:solidFill>
            </a:endParaRPr>
          </a:p>
        </p:txBody>
      </p:sp>
      <p:sp>
        <p:nvSpPr>
          <p:cNvPr id="2" name="Title 1"/>
          <p:cNvSpPr>
            <a:spLocks noGrp="1"/>
          </p:cNvSpPr>
          <p:nvPr>
            <p:ph type="title"/>
          </p:nvPr>
        </p:nvSpPr>
        <p:spPr/>
        <p:txBody>
          <a:bodyPr/>
          <a:lstStyle/>
          <a:p>
            <a:pPr fontAlgn="auto">
              <a:spcAft>
                <a:spcPts val="0"/>
              </a:spcAft>
              <a:defRPr/>
            </a:pPr>
            <a:r>
              <a:rPr lang="en-CA" dirty="0" smtClean="0"/>
              <a:t>Page 41 – Paragraph 2 - Ryuji</a:t>
            </a:r>
            <a:endParaRPr lang="en-C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Content Placeholder 1"/>
          <p:cNvSpPr>
            <a:spLocks noGrp="1"/>
          </p:cNvSpPr>
          <p:nvPr>
            <p:ph idx="1"/>
          </p:nvPr>
        </p:nvSpPr>
        <p:spPr/>
        <p:txBody>
          <a:bodyPr/>
          <a:lstStyle/>
          <a:p>
            <a:r>
              <a:rPr lang="en-CA" smtClean="0"/>
              <a:t>“And that’s your hero?” the chief said and when he had finished. His thin red upper lip had a tendency to curl when he spoke. “Don’t you realize there is no such thing as a hero in the world?”</a:t>
            </a:r>
          </a:p>
          <a:p>
            <a:r>
              <a:rPr lang="en-CA" smtClean="0"/>
              <a:t>“But he’s different. He’s really going to do something... terrific.”</a:t>
            </a:r>
          </a:p>
        </p:txBody>
      </p:sp>
      <p:sp>
        <p:nvSpPr>
          <p:cNvPr id="3" name="Title 2"/>
          <p:cNvSpPr>
            <a:spLocks noGrp="1"/>
          </p:cNvSpPr>
          <p:nvPr>
            <p:ph type="title"/>
          </p:nvPr>
        </p:nvSpPr>
        <p:spPr/>
        <p:txBody>
          <a:bodyPr/>
          <a:lstStyle/>
          <a:p>
            <a:pPr fontAlgn="auto">
              <a:spcAft>
                <a:spcPts val="0"/>
              </a:spcAft>
              <a:defRPr/>
            </a:pPr>
            <a:r>
              <a:rPr lang="en-CA" dirty="0" smtClean="0"/>
              <a:t>Page 50 – Paragraph 1- Chief</a:t>
            </a:r>
            <a:endParaRPr lang="en-C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229600" cy="3090862"/>
          </a:xfrm>
        </p:spPr>
        <p:txBody>
          <a:bodyPr>
            <a:normAutofit/>
          </a:bodyPr>
          <a:lstStyle/>
          <a:p>
            <a:pPr marL="365760" indent="-256032" fontAlgn="auto">
              <a:spcAft>
                <a:spcPts val="0"/>
              </a:spcAft>
              <a:buFont typeface="Wingdings 3"/>
              <a:buChar char=""/>
              <a:defRPr/>
            </a:pPr>
            <a:r>
              <a:rPr lang="en-CA" dirty="0" smtClean="0"/>
              <a:t>“And </a:t>
            </a:r>
            <a:r>
              <a:rPr lang="en-CA" b="1" dirty="0" smtClean="0">
                <a:solidFill>
                  <a:schemeClr val="accent3"/>
                </a:solidFill>
              </a:rPr>
              <a:t>that’s your hero?</a:t>
            </a:r>
            <a:r>
              <a:rPr lang="en-CA" dirty="0" smtClean="0"/>
              <a:t>”</a:t>
            </a:r>
            <a:r>
              <a:rPr lang="en-CA" dirty="0" smtClean="0">
                <a:solidFill>
                  <a:schemeClr val="accent3"/>
                </a:solidFill>
              </a:rPr>
              <a:t> </a:t>
            </a:r>
            <a:r>
              <a:rPr lang="en-CA" dirty="0" smtClean="0"/>
              <a:t>the chief said and when he had finished. His thin red upper lip had a tendency to curl when he spoke. “Don’t you realize </a:t>
            </a:r>
            <a:r>
              <a:rPr lang="en-CA" b="1" dirty="0" smtClean="0">
                <a:solidFill>
                  <a:schemeClr val="accent3"/>
                </a:solidFill>
              </a:rPr>
              <a:t>there is no such thing as a hero in the world?</a:t>
            </a:r>
            <a:r>
              <a:rPr lang="en-CA" dirty="0" smtClean="0"/>
              <a:t>”</a:t>
            </a:r>
          </a:p>
          <a:p>
            <a:pPr marL="365760" indent="-256032" fontAlgn="auto">
              <a:spcAft>
                <a:spcPts val="0"/>
              </a:spcAft>
              <a:buFont typeface="Wingdings 3"/>
              <a:buChar char=""/>
              <a:defRPr/>
            </a:pPr>
            <a:r>
              <a:rPr lang="en-CA" dirty="0" smtClean="0"/>
              <a:t>“But he’s </a:t>
            </a:r>
            <a:r>
              <a:rPr lang="en-CA" b="1" dirty="0" smtClean="0">
                <a:solidFill>
                  <a:schemeClr val="accent4"/>
                </a:solidFill>
              </a:rPr>
              <a:t>different</a:t>
            </a:r>
            <a:r>
              <a:rPr lang="en-CA" dirty="0" smtClean="0"/>
              <a:t>.</a:t>
            </a:r>
            <a:r>
              <a:rPr lang="en-CA" dirty="0" smtClean="0">
                <a:solidFill>
                  <a:schemeClr val="accent4"/>
                </a:solidFill>
              </a:rPr>
              <a:t> </a:t>
            </a:r>
            <a:r>
              <a:rPr lang="en-CA" dirty="0" smtClean="0"/>
              <a:t>He’s really going to do something... </a:t>
            </a:r>
            <a:r>
              <a:rPr lang="en-CA" b="1" dirty="0" smtClean="0">
                <a:solidFill>
                  <a:schemeClr val="accent4"/>
                </a:solidFill>
              </a:rPr>
              <a:t>terrific</a:t>
            </a:r>
            <a:r>
              <a:rPr lang="en-CA" dirty="0" smtClean="0"/>
              <a:t>.”</a:t>
            </a:r>
            <a:endParaRPr lang="en-CA" dirty="0"/>
          </a:p>
        </p:txBody>
      </p:sp>
      <p:sp>
        <p:nvSpPr>
          <p:cNvPr id="3" name="Title 2"/>
          <p:cNvSpPr>
            <a:spLocks noGrp="1"/>
          </p:cNvSpPr>
          <p:nvPr>
            <p:ph type="title"/>
          </p:nvPr>
        </p:nvSpPr>
        <p:spPr/>
        <p:txBody>
          <a:bodyPr/>
          <a:lstStyle/>
          <a:p>
            <a:pPr fontAlgn="auto">
              <a:spcAft>
                <a:spcPts val="0"/>
              </a:spcAft>
              <a:defRPr/>
            </a:pPr>
            <a:r>
              <a:rPr lang="en-CA" dirty="0" smtClean="0"/>
              <a:t>Page 50 – Paragraph 1- Chief</a:t>
            </a:r>
            <a:endParaRPr lang="en-CA" dirty="0"/>
          </a:p>
        </p:txBody>
      </p:sp>
      <p:sp>
        <p:nvSpPr>
          <p:cNvPr id="4" name="Oval 3"/>
          <p:cNvSpPr/>
          <p:nvPr/>
        </p:nvSpPr>
        <p:spPr>
          <a:xfrm>
            <a:off x="4714876" y="5500702"/>
            <a:ext cx="142876" cy="142876"/>
          </a:xfrm>
          <a:prstGeom prst="ellipse">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l="50000" t="50000" r="50000" b="50000"/>
            </a:path>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37894" name="TextBox 4"/>
          <p:cNvSpPr txBox="1">
            <a:spLocks noChangeArrowheads="1"/>
          </p:cNvSpPr>
          <p:nvPr/>
        </p:nvSpPr>
        <p:spPr bwMode="auto">
          <a:xfrm>
            <a:off x="4929188" y="5429250"/>
            <a:ext cx="3571875" cy="369888"/>
          </a:xfrm>
          <a:prstGeom prst="rect">
            <a:avLst/>
          </a:prstGeom>
          <a:noFill/>
          <a:ln w="9525">
            <a:noFill/>
            <a:miter lim="800000"/>
            <a:headEnd/>
            <a:tailEnd/>
          </a:ln>
        </p:spPr>
        <p:txBody>
          <a:bodyPr>
            <a:spAutoFit/>
          </a:bodyPr>
          <a:lstStyle/>
          <a:p>
            <a:r>
              <a:rPr lang="en-CA">
                <a:latin typeface="Lucida Sans Unicode" pitchFamily="34" charset="0"/>
              </a:rPr>
              <a:t>Justification for admiration</a:t>
            </a:r>
          </a:p>
        </p:txBody>
      </p:sp>
      <p:sp>
        <p:nvSpPr>
          <p:cNvPr id="6" name="Oval 5"/>
          <p:cNvSpPr/>
          <p:nvPr/>
        </p:nvSpPr>
        <p:spPr>
          <a:xfrm>
            <a:off x="4714876" y="5214950"/>
            <a:ext cx="142876" cy="142876"/>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37898" name="TextBox 6"/>
          <p:cNvSpPr txBox="1">
            <a:spLocks noChangeArrowheads="1"/>
          </p:cNvSpPr>
          <p:nvPr/>
        </p:nvSpPr>
        <p:spPr bwMode="auto">
          <a:xfrm>
            <a:off x="4929188" y="5072063"/>
            <a:ext cx="3786187" cy="369887"/>
          </a:xfrm>
          <a:prstGeom prst="rect">
            <a:avLst/>
          </a:prstGeom>
          <a:noFill/>
          <a:ln w="9525">
            <a:noFill/>
            <a:miter lim="800000"/>
            <a:headEnd/>
            <a:tailEnd/>
          </a:ln>
        </p:spPr>
        <p:txBody>
          <a:bodyPr>
            <a:spAutoFit/>
          </a:bodyPr>
          <a:lstStyle/>
          <a:p>
            <a:r>
              <a:rPr lang="en-CA">
                <a:latin typeface="Lucida Sans Unicode" pitchFamily="34" charset="0"/>
              </a:rPr>
              <a:t>Downplay of admiration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Content Placeholder 1"/>
          <p:cNvSpPr>
            <a:spLocks noGrp="1"/>
          </p:cNvSpPr>
          <p:nvPr>
            <p:ph idx="1"/>
          </p:nvPr>
        </p:nvSpPr>
        <p:spPr/>
        <p:txBody>
          <a:bodyPr/>
          <a:lstStyle/>
          <a:p>
            <a:r>
              <a:rPr lang="en-CA" smtClean="0"/>
              <a:t>There isn’t any fear in existence itself, or any uncertainty, but living creates it. And society is basically meaningless, a Roman mixed bath. And school, school is just society in miniature: that’s why we’re always being ordered around. A bunch of blind men tell us what to do, tear our unlimited ability to shreds.</a:t>
            </a:r>
          </a:p>
        </p:txBody>
      </p:sp>
      <p:sp>
        <p:nvSpPr>
          <p:cNvPr id="3" name="Title 2"/>
          <p:cNvSpPr>
            <a:spLocks noGrp="1"/>
          </p:cNvSpPr>
          <p:nvPr>
            <p:ph type="title"/>
          </p:nvPr>
        </p:nvSpPr>
        <p:spPr/>
        <p:txBody>
          <a:bodyPr/>
          <a:lstStyle/>
          <a:p>
            <a:pPr fontAlgn="auto">
              <a:spcAft>
                <a:spcPts val="0"/>
              </a:spcAft>
              <a:defRPr/>
            </a:pPr>
            <a:r>
              <a:rPr lang="en-CA" dirty="0" smtClean="0"/>
              <a:t>Page 51 – Paragraph 3 – Chief</a:t>
            </a:r>
            <a:endParaRPr lang="en-C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1"/>
          <p:cNvSpPr>
            <a:spLocks noGrp="1"/>
          </p:cNvSpPr>
          <p:nvPr>
            <p:ph idx="1"/>
          </p:nvPr>
        </p:nvSpPr>
        <p:spPr>
          <a:xfrm>
            <a:off x="457200" y="1481138"/>
            <a:ext cx="8229600" cy="3448050"/>
          </a:xfrm>
        </p:spPr>
        <p:txBody>
          <a:bodyPr/>
          <a:lstStyle/>
          <a:p>
            <a:r>
              <a:rPr lang="en-CA" b="1" smtClean="0">
                <a:solidFill>
                  <a:schemeClr val="accent2"/>
                </a:solidFill>
              </a:rPr>
              <a:t>There isn’t any fear in existence itself, or any uncertainty, but living creates it. </a:t>
            </a:r>
            <a:r>
              <a:rPr lang="en-CA" smtClean="0"/>
              <a:t>And society is basically </a:t>
            </a:r>
            <a:r>
              <a:rPr lang="en-CA" b="1" smtClean="0">
                <a:solidFill>
                  <a:schemeClr val="accent1"/>
                </a:solidFill>
              </a:rPr>
              <a:t>meaningless</a:t>
            </a:r>
            <a:r>
              <a:rPr lang="en-CA" smtClean="0"/>
              <a:t>, a Roman mixed bath. And school, school is just society in miniature: that’s why we’re always being </a:t>
            </a:r>
            <a:r>
              <a:rPr lang="en-CA" b="1" smtClean="0">
                <a:solidFill>
                  <a:schemeClr val="accent1"/>
                </a:solidFill>
              </a:rPr>
              <a:t>ordered around</a:t>
            </a:r>
            <a:r>
              <a:rPr lang="en-CA" smtClean="0"/>
              <a:t>. A bunch of blind men tell us what to do, </a:t>
            </a:r>
            <a:r>
              <a:rPr lang="en-CA" b="1" smtClean="0">
                <a:solidFill>
                  <a:schemeClr val="accent1"/>
                </a:solidFill>
              </a:rPr>
              <a:t>tear our unlimited ability to shreds</a:t>
            </a:r>
            <a:r>
              <a:rPr lang="en-CA" smtClean="0">
                <a:solidFill>
                  <a:schemeClr val="accent1"/>
                </a:solidFill>
              </a:rPr>
              <a:t>.</a:t>
            </a:r>
          </a:p>
        </p:txBody>
      </p:sp>
      <p:sp>
        <p:nvSpPr>
          <p:cNvPr id="3" name="Title 2"/>
          <p:cNvSpPr>
            <a:spLocks noGrp="1"/>
          </p:cNvSpPr>
          <p:nvPr>
            <p:ph type="title"/>
          </p:nvPr>
        </p:nvSpPr>
        <p:spPr/>
        <p:txBody>
          <a:bodyPr/>
          <a:lstStyle/>
          <a:p>
            <a:pPr fontAlgn="auto">
              <a:spcAft>
                <a:spcPts val="0"/>
              </a:spcAft>
              <a:defRPr/>
            </a:pPr>
            <a:r>
              <a:rPr lang="en-CA" dirty="0" smtClean="0"/>
              <a:t>Page 51 – Paragraph 3 – Chief</a:t>
            </a:r>
            <a:endParaRPr lang="en-CA" dirty="0"/>
          </a:p>
        </p:txBody>
      </p:sp>
      <p:sp>
        <p:nvSpPr>
          <p:cNvPr id="4" name="Oval 3"/>
          <p:cNvSpPr/>
          <p:nvPr/>
        </p:nvSpPr>
        <p:spPr>
          <a:xfrm>
            <a:off x="4714875" y="5500688"/>
            <a:ext cx="142875" cy="142875"/>
          </a:xfrm>
          <a:prstGeom prst="ellipse">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39940" name="TextBox 4"/>
          <p:cNvSpPr txBox="1">
            <a:spLocks noChangeArrowheads="1"/>
          </p:cNvSpPr>
          <p:nvPr/>
        </p:nvSpPr>
        <p:spPr bwMode="auto">
          <a:xfrm>
            <a:off x="5000625" y="5429250"/>
            <a:ext cx="3571875" cy="369888"/>
          </a:xfrm>
          <a:prstGeom prst="rect">
            <a:avLst/>
          </a:prstGeom>
          <a:noFill/>
          <a:ln w="9525">
            <a:noFill/>
            <a:miter lim="800000"/>
            <a:headEnd/>
            <a:tailEnd/>
          </a:ln>
        </p:spPr>
        <p:txBody>
          <a:bodyPr>
            <a:spAutoFit/>
          </a:bodyPr>
          <a:lstStyle/>
          <a:p>
            <a:r>
              <a:rPr lang="en-CA">
                <a:latin typeface="Lucida Sans Unicode" pitchFamily="34" charset="0"/>
              </a:rPr>
              <a:t>Downplay of society’s traits </a:t>
            </a:r>
          </a:p>
        </p:txBody>
      </p:sp>
      <p:sp>
        <p:nvSpPr>
          <p:cNvPr id="6" name="Oval 5"/>
          <p:cNvSpPr/>
          <p:nvPr/>
        </p:nvSpPr>
        <p:spPr>
          <a:xfrm>
            <a:off x="4714876" y="5143512"/>
            <a:ext cx="142876" cy="142876"/>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39944" name="TextBox 6"/>
          <p:cNvSpPr txBox="1">
            <a:spLocks noChangeArrowheads="1"/>
          </p:cNvSpPr>
          <p:nvPr/>
        </p:nvSpPr>
        <p:spPr bwMode="auto">
          <a:xfrm>
            <a:off x="4929188" y="5072063"/>
            <a:ext cx="3786187" cy="369887"/>
          </a:xfrm>
          <a:prstGeom prst="rect">
            <a:avLst/>
          </a:prstGeom>
          <a:noFill/>
          <a:ln w="9525">
            <a:noFill/>
            <a:miter lim="800000"/>
            <a:headEnd/>
            <a:tailEnd/>
          </a:ln>
        </p:spPr>
        <p:txBody>
          <a:bodyPr>
            <a:spAutoFit/>
          </a:bodyPr>
          <a:lstStyle/>
          <a:p>
            <a:r>
              <a:rPr lang="en-CA">
                <a:latin typeface="Lucida Sans Unicode" pitchFamily="34" charset="0"/>
              </a:rPr>
              <a:t>Self-justification/authentication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Content Placeholder 1"/>
          <p:cNvSpPr>
            <a:spLocks noGrp="1"/>
          </p:cNvSpPr>
          <p:nvPr>
            <p:ph idx="1"/>
          </p:nvPr>
        </p:nvSpPr>
        <p:spPr/>
        <p:txBody>
          <a:bodyPr/>
          <a:lstStyle/>
          <a:p>
            <a:r>
              <a:rPr lang="en-CA" smtClean="0"/>
              <a:t>“...murder would fill those gaping caves in much the same way that a crack along its face will fill a mirror. Then they would achieve real power over existence."</a:t>
            </a:r>
          </a:p>
        </p:txBody>
      </p:sp>
      <p:sp>
        <p:nvSpPr>
          <p:cNvPr id="3" name="Title 2"/>
          <p:cNvSpPr>
            <a:spLocks noGrp="1"/>
          </p:cNvSpPr>
          <p:nvPr>
            <p:ph type="title"/>
          </p:nvPr>
        </p:nvSpPr>
        <p:spPr/>
        <p:txBody>
          <a:bodyPr/>
          <a:lstStyle/>
          <a:p>
            <a:pPr fontAlgn="auto">
              <a:spcAft>
                <a:spcPts val="0"/>
              </a:spcAft>
              <a:defRPr/>
            </a:pPr>
            <a:r>
              <a:rPr lang="en-CA" dirty="0" smtClean="0"/>
              <a:t>Page 57 – Paragraph 6 - Chief</a:t>
            </a:r>
            <a:endParaRPr lang="en-C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625" y="1357313"/>
            <a:ext cx="8229600" cy="1947862"/>
          </a:xfrm>
        </p:spPr>
        <p:txBody>
          <a:bodyPr>
            <a:normAutofit/>
          </a:bodyPr>
          <a:lstStyle/>
          <a:p>
            <a:pPr marL="365760" indent="-256032" fontAlgn="auto">
              <a:spcAft>
                <a:spcPts val="0"/>
              </a:spcAft>
              <a:buFont typeface="Wingdings 3"/>
              <a:buChar char=""/>
              <a:defRPr/>
            </a:pPr>
            <a:r>
              <a:rPr lang="en-CA" dirty="0" smtClean="0"/>
              <a:t>“...murder would </a:t>
            </a:r>
            <a:r>
              <a:rPr lang="en-CA" b="1" dirty="0" smtClean="0">
                <a:solidFill>
                  <a:schemeClr val="accent3"/>
                </a:solidFill>
              </a:rPr>
              <a:t>fill those gaping caves </a:t>
            </a:r>
            <a:r>
              <a:rPr lang="en-CA" dirty="0" smtClean="0"/>
              <a:t>in much the same way that a crack along its face will fill a mirror. Then they would achieve </a:t>
            </a:r>
            <a:r>
              <a:rPr lang="en-CA" b="1" dirty="0" smtClean="0">
                <a:solidFill>
                  <a:schemeClr val="accent2"/>
                </a:solidFill>
              </a:rPr>
              <a:t>real</a:t>
            </a:r>
            <a:r>
              <a:rPr lang="en-CA" dirty="0" smtClean="0"/>
              <a:t> </a:t>
            </a:r>
            <a:r>
              <a:rPr lang="en-CA" b="1" dirty="0" smtClean="0">
                <a:solidFill>
                  <a:schemeClr val="accent3"/>
                </a:solidFill>
              </a:rPr>
              <a:t>power over existence</a:t>
            </a:r>
            <a:r>
              <a:rPr lang="en-CA" dirty="0" smtClean="0"/>
              <a:t>."</a:t>
            </a:r>
            <a:endParaRPr lang="en-CA" dirty="0"/>
          </a:p>
        </p:txBody>
      </p:sp>
      <p:sp>
        <p:nvSpPr>
          <p:cNvPr id="3" name="Title 2"/>
          <p:cNvSpPr>
            <a:spLocks noGrp="1"/>
          </p:cNvSpPr>
          <p:nvPr>
            <p:ph type="title"/>
          </p:nvPr>
        </p:nvSpPr>
        <p:spPr/>
        <p:txBody>
          <a:bodyPr/>
          <a:lstStyle/>
          <a:p>
            <a:pPr fontAlgn="auto">
              <a:spcAft>
                <a:spcPts val="0"/>
              </a:spcAft>
              <a:defRPr/>
            </a:pPr>
            <a:r>
              <a:rPr lang="en-CA" dirty="0" smtClean="0"/>
              <a:t>Page 57 – Paragraph 6 - Chief</a:t>
            </a:r>
            <a:endParaRPr lang="en-CA" dirty="0"/>
          </a:p>
        </p:txBody>
      </p:sp>
      <p:sp>
        <p:nvSpPr>
          <p:cNvPr id="4" name="Oval 3"/>
          <p:cNvSpPr/>
          <p:nvPr/>
        </p:nvSpPr>
        <p:spPr>
          <a:xfrm>
            <a:off x="5857884" y="5214950"/>
            <a:ext cx="142876" cy="142876"/>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41990" name="TextBox 4"/>
          <p:cNvSpPr txBox="1">
            <a:spLocks noChangeArrowheads="1"/>
          </p:cNvSpPr>
          <p:nvPr/>
        </p:nvSpPr>
        <p:spPr bwMode="auto">
          <a:xfrm>
            <a:off x="6072188" y="5143500"/>
            <a:ext cx="2857500" cy="369888"/>
          </a:xfrm>
          <a:prstGeom prst="rect">
            <a:avLst/>
          </a:prstGeom>
          <a:noFill/>
          <a:ln w="9525">
            <a:noFill/>
            <a:miter lim="800000"/>
            <a:headEnd/>
            <a:tailEnd/>
          </a:ln>
        </p:spPr>
        <p:txBody>
          <a:bodyPr>
            <a:spAutoFit/>
          </a:bodyPr>
          <a:lstStyle/>
          <a:p>
            <a:r>
              <a:rPr lang="en-CA">
                <a:latin typeface="Lucida Sans Unicode" pitchFamily="34" charset="0"/>
              </a:rPr>
              <a:t>Self-justification</a:t>
            </a:r>
          </a:p>
        </p:txBody>
      </p:sp>
      <p:sp>
        <p:nvSpPr>
          <p:cNvPr id="41991" name="Rectangle 5"/>
          <p:cNvSpPr>
            <a:spLocks noChangeArrowheads="1"/>
          </p:cNvSpPr>
          <p:nvPr/>
        </p:nvSpPr>
        <p:spPr bwMode="auto">
          <a:xfrm>
            <a:off x="785813" y="2571750"/>
            <a:ext cx="3857625" cy="523875"/>
          </a:xfrm>
          <a:prstGeom prst="rect">
            <a:avLst/>
          </a:prstGeom>
          <a:noFill/>
          <a:ln w="9525">
            <a:noFill/>
            <a:miter lim="800000"/>
            <a:headEnd/>
            <a:tailEnd/>
          </a:ln>
        </p:spPr>
        <p:txBody>
          <a:bodyPr>
            <a:spAutoFit/>
          </a:bodyPr>
          <a:lstStyle/>
          <a:p>
            <a:r>
              <a:rPr lang="en-CA" sz="2800">
                <a:solidFill>
                  <a:schemeClr val="accent2"/>
                </a:solidFill>
                <a:latin typeface="Lucida Sans Unicode" pitchFamily="34" charset="0"/>
              </a:rPr>
              <a:t>power over existence</a:t>
            </a:r>
          </a:p>
        </p:txBody>
      </p:sp>
      <p:sp>
        <p:nvSpPr>
          <p:cNvPr id="7" name="Oval 6"/>
          <p:cNvSpPr/>
          <p:nvPr/>
        </p:nvSpPr>
        <p:spPr>
          <a:xfrm>
            <a:off x="5857884" y="4786322"/>
            <a:ext cx="142876" cy="142876"/>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3"/>
              </a:solidFill>
            </a:endParaRPr>
          </a:p>
        </p:txBody>
      </p:sp>
      <p:sp>
        <p:nvSpPr>
          <p:cNvPr id="41995" name="TextBox 7"/>
          <p:cNvSpPr txBox="1">
            <a:spLocks noChangeArrowheads="1"/>
          </p:cNvSpPr>
          <p:nvPr/>
        </p:nvSpPr>
        <p:spPr bwMode="auto">
          <a:xfrm>
            <a:off x="6072188" y="4714875"/>
            <a:ext cx="2857500" cy="369888"/>
          </a:xfrm>
          <a:prstGeom prst="rect">
            <a:avLst/>
          </a:prstGeom>
          <a:noFill/>
          <a:ln w="9525">
            <a:noFill/>
            <a:miter lim="800000"/>
            <a:headEnd/>
            <a:tailEnd/>
          </a:ln>
        </p:spPr>
        <p:txBody>
          <a:bodyPr>
            <a:spAutoFit/>
          </a:bodyPr>
          <a:lstStyle/>
          <a:p>
            <a:r>
              <a:rPr lang="en-CA">
                <a:latin typeface="Lucida Sans Unicode" pitchFamily="34" charset="0"/>
              </a:rPr>
              <a:t>Emptiness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Content Placeholder 1"/>
          <p:cNvSpPr>
            <a:spLocks noGrp="1"/>
          </p:cNvSpPr>
          <p:nvPr>
            <p:ph idx="1"/>
          </p:nvPr>
        </p:nvSpPr>
        <p:spPr/>
        <p:txBody>
          <a:bodyPr/>
          <a:lstStyle/>
          <a:p>
            <a:r>
              <a:rPr lang="en-CA" smtClean="0"/>
              <a:t>The death had transfigured the kitten into a perfect, autonomous world.</a:t>
            </a:r>
          </a:p>
        </p:txBody>
      </p:sp>
      <p:sp>
        <p:nvSpPr>
          <p:cNvPr id="3" name="Title 2"/>
          <p:cNvSpPr>
            <a:spLocks noGrp="1"/>
          </p:cNvSpPr>
          <p:nvPr>
            <p:ph type="title"/>
          </p:nvPr>
        </p:nvSpPr>
        <p:spPr/>
        <p:txBody>
          <a:bodyPr/>
          <a:lstStyle/>
          <a:p>
            <a:pPr fontAlgn="auto">
              <a:spcAft>
                <a:spcPts val="0"/>
              </a:spcAft>
              <a:defRPr/>
            </a:pPr>
            <a:r>
              <a:rPr lang="en-CA" dirty="0" smtClean="0"/>
              <a:t>Page 61 – Paragraph 3 - Cat</a:t>
            </a:r>
            <a:endParaRPr lang="en-C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229600" cy="2376487"/>
          </a:xfrm>
        </p:spPr>
        <p:txBody>
          <a:bodyPr>
            <a:normAutofit/>
          </a:bodyPr>
          <a:lstStyle/>
          <a:p>
            <a:pPr marL="365760" indent="-256032" fontAlgn="auto">
              <a:spcAft>
                <a:spcPts val="0"/>
              </a:spcAft>
              <a:buFont typeface="Wingdings 3"/>
              <a:buChar char=""/>
              <a:defRPr/>
            </a:pPr>
            <a:r>
              <a:rPr lang="en-CA" dirty="0" smtClean="0"/>
              <a:t>The death had transfigured the kitten into a </a:t>
            </a:r>
            <a:r>
              <a:rPr lang="en-CA" b="1" dirty="0" smtClean="0">
                <a:solidFill>
                  <a:schemeClr val="accent4"/>
                </a:solidFill>
              </a:rPr>
              <a:t>perfect</a:t>
            </a:r>
            <a:r>
              <a:rPr lang="en-CA" dirty="0" smtClean="0">
                <a:solidFill>
                  <a:schemeClr val="accent4"/>
                </a:solidFill>
              </a:rPr>
              <a:t>, </a:t>
            </a:r>
            <a:r>
              <a:rPr lang="en-CA" b="1" dirty="0" smtClean="0">
                <a:solidFill>
                  <a:schemeClr val="accent4"/>
                </a:solidFill>
              </a:rPr>
              <a:t>autonomous</a:t>
            </a:r>
            <a:r>
              <a:rPr lang="en-CA" dirty="0" smtClean="0">
                <a:solidFill>
                  <a:schemeClr val="accent4"/>
                </a:solidFill>
              </a:rPr>
              <a:t> </a:t>
            </a:r>
            <a:r>
              <a:rPr lang="en-CA" b="1" dirty="0" smtClean="0">
                <a:solidFill>
                  <a:schemeClr val="accent4"/>
                </a:solidFill>
              </a:rPr>
              <a:t>world</a:t>
            </a:r>
            <a:r>
              <a:rPr lang="en-CA" dirty="0" smtClean="0"/>
              <a:t>.</a:t>
            </a:r>
            <a:endParaRPr lang="en-CA" dirty="0"/>
          </a:p>
        </p:txBody>
      </p:sp>
      <p:sp>
        <p:nvSpPr>
          <p:cNvPr id="3" name="Title 2"/>
          <p:cNvSpPr>
            <a:spLocks noGrp="1"/>
          </p:cNvSpPr>
          <p:nvPr>
            <p:ph type="title"/>
          </p:nvPr>
        </p:nvSpPr>
        <p:spPr/>
        <p:txBody>
          <a:bodyPr/>
          <a:lstStyle/>
          <a:p>
            <a:pPr fontAlgn="auto">
              <a:spcAft>
                <a:spcPts val="0"/>
              </a:spcAft>
              <a:defRPr/>
            </a:pPr>
            <a:r>
              <a:rPr lang="en-CA" dirty="0" smtClean="0"/>
              <a:t>Page 61 – Paragraph 3 - Cat</a:t>
            </a:r>
            <a:endParaRPr lang="en-CA" dirty="0"/>
          </a:p>
        </p:txBody>
      </p:sp>
      <p:sp>
        <p:nvSpPr>
          <p:cNvPr id="4" name="Oval 3"/>
          <p:cNvSpPr/>
          <p:nvPr/>
        </p:nvSpPr>
        <p:spPr>
          <a:xfrm>
            <a:off x="5857884" y="4786322"/>
            <a:ext cx="142876" cy="142876"/>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l="50000" t="50000" r="50000" b="50000"/>
            </a:path>
            <a:tileRect/>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3"/>
              </a:solidFill>
            </a:endParaRPr>
          </a:p>
        </p:txBody>
      </p:sp>
      <p:sp>
        <p:nvSpPr>
          <p:cNvPr id="44038" name="TextBox 4"/>
          <p:cNvSpPr txBox="1">
            <a:spLocks noChangeArrowheads="1"/>
          </p:cNvSpPr>
          <p:nvPr/>
        </p:nvSpPr>
        <p:spPr bwMode="auto">
          <a:xfrm>
            <a:off x="6072188" y="4714875"/>
            <a:ext cx="2857500" cy="646113"/>
          </a:xfrm>
          <a:prstGeom prst="rect">
            <a:avLst/>
          </a:prstGeom>
          <a:noFill/>
          <a:ln w="9525">
            <a:noFill/>
            <a:miter lim="800000"/>
            <a:headEnd/>
            <a:tailEnd/>
          </a:ln>
        </p:spPr>
        <p:txBody>
          <a:bodyPr>
            <a:spAutoFit/>
          </a:bodyPr>
          <a:lstStyle/>
          <a:p>
            <a:r>
              <a:rPr lang="en-CA">
                <a:latin typeface="Lucida Sans Unicode" pitchFamily="34" charset="0"/>
              </a:rPr>
              <a:t>Search for beauty in abnormal places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Content Placeholder 1"/>
          <p:cNvSpPr>
            <a:spLocks noGrp="1"/>
          </p:cNvSpPr>
          <p:nvPr>
            <p:ph idx="1"/>
          </p:nvPr>
        </p:nvSpPr>
        <p:spPr/>
        <p:txBody>
          <a:bodyPr/>
          <a:lstStyle/>
          <a:p>
            <a:r>
              <a:rPr lang="en-CA" smtClean="0"/>
              <a:t>Noboru, as he affected childishness, was standing guard over the perfection of the adults, the moment. His was the sentinel’s role. The less time they h ad, the better. The shorter this meeting was, the less perfection would be marred. For the moment, as a man, leaving a woman behind to voyage around the world, as a sailor and as a Second Mate, Ryuji was perfect.</a:t>
            </a:r>
          </a:p>
        </p:txBody>
      </p:sp>
      <p:sp>
        <p:nvSpPr>
          <p:cNvPr id="3" name="Title 2"/>
          <p:cNvSpPr>
            <a:spLocks noGrp="1"/>
          </p:cNvSpPr>
          <p:nvPr>
            <p:ph type="title"/>
          </p:nvPr>
        </p:nvSpPr>
        <p:spPr/>
        <p:txBody>
          <a:bodyPr>
            <a:normAutofit fontScale="90000"/>
          </a:bodyPr>
          <a:lstStyle/>
          <a:p>
            <a:pPr fontAlgn="auto">
              <a:spcAft>
                <a:spcPts val="0"/>
              </a:spcAft>
              <a:defRPr/>
            </a:pPr>
            <a:r>
              <a:rPr lang="en-CA" dirty="0" smtClean="0"/>
              <a:t>Page 87 – Paragraph 7 - Noboru</a:t>
            </a:r>
            <a:endParaRPr lang="en-C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229600" cy="3948112"/>
          </a:xfrm>
        </p:spPr>
        <p:txBody>
          <a:bodyPr>
            <a:normAutofit/>
          </a:bodyPr>
          <a:lstStyle/>
          <a:p>
            <a:pPr marL="365760" indent="-256032" fontAlgn="auto">
              <a:spcAft>
                <a:spcPts val="0"/>
              </a:spcAft>
              <a:buFont typeface="Wingdings 3"/>
              <a:buChar char=""/>
              <a:defRPr/>
            </a:pPr>
            <a:r>
              <a:rPr lang="en-CA" dirty="0" smtClean="0"/>
              <a:t>Noboru, as he affected childishness, was standing guard over the </a:t>
            </a:r>
            <a:r>
              <a:rPr lang="en-CA" b="1" dirty="0" smtClean="0">
                <a:solidFill>
                  <a:schemeClr val="accent2"/>
                </a:solidFill>
              </a:rPr>
              <a:t>perfection</a:t>
            </a:r>
            <a:r>
              <a:rPr lang="en-CA" dirty="0" smtClean="0"/>
              <a:t> of the adults, the moment. His was the sentinel’s role. The less time they had, the better. The shorter this meeting was, </a:t>
            </a:r>
            <a:r>
              <a:rPr lang="en-CA" b="1" dirty="0" smtClean="0"/>
              <a:t>the </a:t>
            </a:r>
            <a:r>
              <a:rPr lang="en-CA" b="1" dirty="0" smtClean="0">
                <a:solidFill>
                  <a:schemeClr val="accent4"/>
                </a:solidFill>
              </a:rPr>
              <a:t>less perfection would be marred</a:t>
            </a:r>
            <a:r>
              <a:rPr lang="en-CA" dirty="0" smtClean="0">
                <a:solidFill>
                  <a:schemeClr val="tx2">
                    <a:lumMod val="75000"/>
                  </a:schemeClr>
                </a:solidFill>
              </a:rPr>
              <a:t>.</a:t>
            </a:r>
            <a:r>
              <a:rPr lang="en-CA" dirty="0" smtClean="0"/>
              <a:t> For the moment, as a man, leaving a woman behind to voyage around the world, as a sailor and as a Second Mate, Ryuji was </a:t>
            </a:r>
            <a:r>
              <a:rPr lang="en-CA" b="1" dirty="0" smtClean="0">
                <a:solidFill>
                  <a:schemeClr val="accent2"/>
                </a:solidFill>
              </a:rPr>
              <a:t>perfect</a:t>
            </a:r>
            <a:r>
              <a:rPr lang="en-CA" dirty="0" smtClean="0">
                <a:solidFill>
                  <a:schemeClr val="accent2"/>
                </a:solidFill>
              </a:rPr>
              <a:t>.</a:t>
            </a:r>
            <a:endParaRPr lang="en-CA" dirty="0">
              <a:solidFill>
                <a:schemeClr val="accent2"/>
              </a:solidFill>
            </a:endParaRPr>
          </a:p>
        </p:txBody>
      </p:sp>
      <p:sp>
        <p:nvSpPr>
          <p:cNvPr id="3" name="Title 2"/>
          <p:cNvSpPr>
            <a:spLocks noGrp="1"/>
          </p:cNvSpPr>
          <p:nvPr>
            <p:ph type="title"/>
          </p:nvPr>
        </p:nvSpPr>
        <p:spPr/>
        <p:txBody>
          <a:bodyPr>
            <a:normAutofit fontScale="90000"/>
          </a:bodyPr>
          <a:lstStyle/>
          <a:p>
            <a:pPr fontAlgn="auto">
              <a:spcAft>
                <a:spcPts val="0"/>
              </a:spcAft>
              <a:defRPr/>
            </a:pPr>
            <a:r>
              <a:rPr lang="en-CA" dirty="0" smtClean="0"/>
              <a:t>Page 87 – Paragraph 7 - Noboru</a:t>
            </a:r>
            <a:endParaRPr lang="en-CA" dirty="0"/>
          </a:p>
        </p:txBody>
      </p:sp>
      <p:sp>
        <p:nvSpPr>
          <p:cNvPr id="4" name="Oval 3"/>
          <p:cNvSpPr/>
          <p:nvPr/>
        </p:nvSpPr>
        <p:spPr>
          <a:xfrm>
            <a:off x="4714876" y="5500702"/>
            <a:ext cx="142876" cy="142876"/>
          </a:xfrm>
          <a:prstGeom prst="ellipse">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l="50000" t="50000" r="50000" b="50000"/>
            </a:path>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46086" name="TextBox 4"/>
          <p:cNvSpPr txBox="1">
            <a:spLocks noChangeArrowheads="1"/>
          </p:cNvSpPr>
          <p:nvPr/>
        </p:nvSpPr>
        <p:spPr bwMode="auto">
          <a:xfrm>
            <a:off x="5000625" y="5429250"/>
            <a:ext cx="3571875" cy="923925"/>
          </a:xfrm>
          <a:prstGeom prst="rect">
            <a:avLst/>
          </a:prstGeom>
          <a:noFill/>
          <a:ln w="9525">
            <a:noFill/>
            <a:miter lim="800000"/>
            <a:headEnd/>
            <a:tailEnd/>
          </a:ln>
        </p:spPr>
        <p:txBody>
          <a:bodyPr>
            <a:spAutoFit/>
          </a:bodyPr>
          <a:lstStyle/>
          <a:p>
            <a:r>
              <a:rPr lang="en-CA">
                <a:latin typeface="Lucida Sans Unicode" pitchFamily="34" charset="0"/>
              </a:rPr>
              <a:t>Attempt to preserve what little freedom/happiness exists</a:t>
            </a:r>
          </a:p>
        </p:txBody>
      </p:sp>
      <p:sp>
        <p:nvSpPr>
          <p:cNvPr id="6" name="Oval 5"/>
          <p:cNvSpPr/>
          <p:nvPr/>
        </p:nvSpPr>
        <p:spPr>
          <a:xfrm>
            <a:off x="4714876" y="5143512"/>
            <a:ext cx="142876" cy="142876"/>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46090" name="TextBox 6"/>
          <p:cNvSpPr txBox="1">
            <a:spLocks noChangeArrowheads="1"/>
          </p:cNvSpPr>
          <p:nvPr/>
        </p:nvSpPr>
        <p:spPr bwMode="auto">
          <a:xfrm>
            <a:off x="4929188" y="5072063"/>
            <a:ext cx="3786187" cy="369887"/>
          </a:xfrm>
          <a:prstGeom prst="rect">
            <a:avLst/>
          </a:prstGeom>
          <a:noFill/>
          <a:ln w="9525">
            <a:noFill/>
            <a:miter lim="800000"/>
            <a:headEnd/>
            <a:tailEnd/>
          </a:ln>
        </p:spPr>
        <p:txBody>
          <a:bodyPr>
            <a:spAutoFit/>
          </a:bodyPr>
          <a:lstStyle/>
          <a:p>
            <a:r>
              <a:rPr lang="en-CA">
                <a:latin typeface="Lucida Sans Unicode" pitchFamily="34" charset="0"/>
              </a:rPr>
              <a:t>Quest for perfection</a:t>
            </a:r>
          </a:p>
        </p:txBody>
      </p:sp>
      <p:sp>
        <p:nvSpPr>
          <p:cNvPr id="46091" name="Rectangle 7"/>
          <p:cNvSpPr>
            <a:spLocks noChangeArrowheads="1"/>
          </p:cNvSpPr>
          <p:nvPr/>
        </p:nvSpPr>
        <p:spPr bwMode="auto">
          <a:xfrm>
            <a:off x="6572250" y="3143250"/>
            <a:ext cx="1957388" cy="523875"/>
          </a:xfrm>
          <a:prstGeom prst="rect">
            <a:avLst/>
          </a:prstGeom>
          <a:noFill/>
          <a:ln w="9525">
            <a:noFill/>
            <a:miter lim="800000"/>
            <a:headEnd/>
            <a:tailEnd/>
          </a:ln>
        </p:spPr>
        <p:txBody>
          <a:bodyPr wrap="none">
            <a:spAutoFit/>
          </a:bodyPr>
          <a:lstStyle/>
          <a:p>
            <a:r>
              <a:rPr lang="en-CA" sz="2800">
                <a:solidFill>
                  <a:schemeClr val="accent2"/>
                </a:solidFill>
                <a:latin typeface="Lucida Sans Unicode" pitchFamily="34" charset="0"/>
              </a:rPr>
              <a:t>perfection</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Content Placeholder 1"/>
          <p:cNvSpPr>
            <a:spLocks noGrp="1"/>
          </p:cNvSpPr>
          <p:nvPr>
            <p:ph idx="1"/>
          </p:nvPr>
        </p:nvSpPr>
        <p:spPr/>
        <p:txBody>
          <a:bodyPr/>
          <a:lstStyle/>
          <a:p>
            <a:r>
              <a:rPr lang="en-CA" smtClean="0"/>
              <a:t>It was time to abandon the dream he had cherished too long. Time to realize that no specially tailored glory was waiting for him" (110).</a:t>
            </a:r>
          </a:p>
        </p:txBody>
      </p:sp>
      <p:sp>
        <p:nvSpPr>
          <p:cNvPr id="3" name="Title 2"/>
          <p:cNvSpPr>
            <a:spLocks noGrp="1"/>
          </p:cNvSpPr>
          <p:nvPr>
            <p:ph type="title"/>
          </p:nvPr>
        </p:nvSpPr>
        <p:spPr/>
        <p:txBody>
          <a:bodyPr/>
          <a:lstStyle/>
          <a:p>
            <a:pPr fontAlgn="auto">
              <a:spcAft>
                <a:spcPts val="0"/>
              </a:spcAft>
              <a:defRPr/>
            </a:pPr>
            <a:r>
              <a:rPr lang="en-CA" dirty="0" smtClean="0"/>
              <a:t>Page 110 – Paragraph 2 - Ryuji</a:t>
            </a:r>
            <a:endParaRPr lang="en-C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229600" cy="1519237"/>
          </a:xfrm>
        </p:spPr>
        <p:txBody>
          <a:bodyPr>
            <a:normAutofit/>
          </a:bodyPr>
          <a:lstStyle/>
          <a:p>
            <a:pPr marL="365760" indent="-256032" fontAlgn="auto">
              <a:spcAft>
                <a:spcPts val="0"/>
              </a:spcAft>
              <a:buFont typeface="Wingdings 3"/>
              <a:buChar char=""/>
              <a:defRPr/>
            </a:pPr>
            <a:r>
              <a:rPr lang="en-CA" dirty="0" smtClean="0"/>
              <a:t>It was time to </a:t>
            </a:r>
            <a:r>
              <a:rPr lang="en-CA" b="1" dirty="0" smtClean="0">
                <a:solidFill>
                  <a:schemeClr val="accent4"/>
                </a:solidFill>
              </a:rPr>
              <a:t>abandon the dream</a:t>
            </a:r>
            <a:r>
              <a:rPr lang="en-CA" dirty="0" smtClean="0">
                <a:solidFill>
                  <a:schemeClr val="accent4"/>
                </a:solidFill>
              </a:rPr>
              <a:t> </a:t>
            </a:r>
            <a:r>
              <a:rPr lang="en-CA" dirty="0" smtClean="0"/>
              <a:t>he had cherished too long. Time to realize that </a:t>
            </a:r>
            <a:r>
              <a:rPr lang="en-CA" b="1" dirty="0" smtClean="0">
                <a:solidFill>
                  <a:schemeClr val="accent4"/>
                </a:solidFill>
              </a:rPr>
              <a:t>no specially tailored glory </a:t>
            </a:r>
            <a:r>
              <a:rPr lang="en-CA" dirty="0" smtClean="0"/>
              <a:t>was waiting for him</a:t>
            </a:r>
            <a:endParaRPr lang="en-CA" dirty="0"/>
          </a:p>
        </p:txBody>
      </p:sp>
      <p:sp>
        <p:nvSpPr>
          <p:cNvPr id="3" name="Title 2"/>
          <p:cNvSpPr>
            <a:spLocks noGrp="1"/>
          </p:cNvSpPr>
          <p:nvPr>
            <p:ph type="title"/>
          </p:nvPr>
        </p:nvSpPr>
        <p:spPr/>
        <p:txBody>
          <a:bodyPr/>
          <a:lstStyle/>
          <a:p>
            <a:pPr fontAlgn="auto">
              <a:spcAft>
                <a:spcPts val="0"/>
              </a:spcAft>
              <a:defRPr/>
            </a:pPr>
            <a:r>
              <a:rPr lang="en-CA" dirty="0" smtClean="0"/>
              <a:t>Page 110 – Paragraph 2 - Ryuji</a:t>
            </a:r>
            <a:endParaRPr lang="en-CA" dirty="0"/>
          </a:p>
        </p:txBody>
      </p:sp>
      <p:sp>
        <p:nvSpPr>
          <p:cNvPr id="4" name="Oval 3"/>
          <p:cNvSpPr/>
          <p:nvPr/>
        </p:nvSpPr>
        <p:spPr>
          <a:xfrm>
            <a:off x="4857752" y="5500702"/>
            <a:ext cx="142876" cy="142876"/>
          </a:xfrm>
          <a:prstGeom prst="ellipse">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l="50000" t="50000" r="50000" b="50000"/>
            </a:path>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48134" name="TextBox 4"/>
          <p:cNvSpPr txBox="1">
            <a:spLocks noChangeArrowheads="1"/>
          </p:cNvSpPr>
          <p:nvPr/>
        </p:nvSpPr>
        <p:spPr bwMode="auto">
          <a:xfrm>
            <a:off x="5000625" y="5429250"/>
            <a:ext cx="3571875" cy="369888"/>
          </a:xfrm>
          <a:prstGeom prst="rect">
            <a:avLst/>
          </a:prstGeom>
          <a:noFill/>
          <a:ln w="9525">
            <a:noFill/>
            <a:miter lim="800000"/>
            <a:headEnd/>
            <a:tailEnd/>
          </a:ln>
        </p:spPr>
        <p:txBody>
          <a:bodyPr>
            <a:spAutoFit/>
          </a:bodyPr>
          <a:lstStyle/>
          <a:p>
            <a:r>
              <a:rPr lang="en-CA">
                <a:latin typeface="Lucida Sans Unicode" pitchFamily="34" charset="0"/>
              </a:rPr>
              <a:t>Despair</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Content Placeholder 2"/>
          <p:cNvSpPr>
            <a:spLocks noGrp="1"/>
          </p:cNvSpPr>
          <p:nvPr>
            <p:ph idx="1"/>
          </p:nvPr>
        </p:nvSpPr>
        <p:spPr/>
        <p:txBody>
          <a:bodyPr/>
          <a:lstStyle/>
          <a:p>
            <a:r>
              <a:rPr lang="en-CA" smtClean="0"/>
              <a:t>“The only people in this world I really trust are my fans – even if they do forget you so fast,” Yoriko mumbled as she lit an imported women’s cigarette.</a:t>
            </a:r>
          </a:p>
        </p:txBody>
      </p:sp>
      <p:sp>
        <p:nvSpPr>
          <p:cNvPr id="2" name="Title 1"/>
          <p:cNvSpPr>
            <a:spLocks noGrp="1"/>
          </p:cNvSpPr>
          <p:nvPr>
            <p:ph type="title"/>
          </p:nvPr>
        </p:nvSpPr>
        <p:spPr/>
        <p:txBody>
          <a:bodyPr>
            <a:normAutofit fontScale="90000"/>
          </a:bodyPr>
          <a:lstStyle/>
          <a:p>
            <a:pPr fontAlgn="auto">
              <a:spcAft>
                <a:spcPts val="0"/>
              </a:spcAft>
              <a:defRPr/>
            </a:pPr>
            <a:r>
              <a:rPr lang="en-CA" dirty="0" smtClean="0"/>
              <a:t>Page 121 – Paragraph 3- </a:t>
            </a:r>
            <a:r>
              <a:rPr lang="en-CA" dirty="0" err="1" smtClean="0"/>
              <a:t>Yoriko</a:t>
            </a:r>
            <a:endParaRPr lang="en-CA"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138"/>
            <a:ext cx="8229600" cy="2162175"/>
          </a:xfrm>
        </p:spPr>
        <p:txBody>
          <a:bodyPr>
            <a:normAutofit/>
          </a:bodyPr>
          <a:lstStyle/>
          <a:p>
            <a:pPr marL="365760" indent="-256032" fontAlgn="auto">
              <a:spcAft>
                <a:spcPts val="0"/>
              </a:spcAft>
              <a:buFont typeface="Wingdings 3"/>
              <a:buChar char=""/>
              <a:defRPr/>
            </a:pPr>
            <a:r>
              <a:rPr lang="en-CA" dirty="0" smtClean="0"/>
              <a:t>“The only people in this world I really trust are my fans – </a:t>
            </a:r>
            <a:r>
              <a:rPr lang="en-CA" b="1" dirty="0" smtClean="0">
                <a:solidFill>
                  <a:schemeClr val="accent4"/>
                </a:solidFill>
              </a:rPr>
              <a:t>even if they do forget you </a:t>
            </a:r>
            <a:r>
              <a:rPr lang="en-CA" dirty="0" smtClean="0"/>
              <a:t>so fast,” </a:t>
            </a:r>
            <a:r>
              <a:rPr lang="en-CA" dirty="0" err="1" smtClean="0"/>
              <a:t>Yoriko</a:t>
            </a:r>
            <a:r>
              <a:rPr lang="en-CA" dirty="0" smtClean="0"/>
              <a:t> mumbled as she lit an imported women’s cigarette.</a:t>
            </a:r>
            <a:endParaRPr lang="en-CA" dirty="0"/>
          </a:p>
        </p:txBody>
      </p:sp>
      <p:sp>
        <p:nvSpPr>
          <p:cNvPr id="2" name="Title 1"/>
          <p:cNvSpPr>
            <a:spLocks noGrp="1"/>
          </p:cNvSpPr>
          <p:nvPr>
            <p:ph type="title"/>
          </p:nvPr>
        </p:nvSpPr>
        <p:spPr/>
        <p:txBody>
          <a:bodyPr>
            <a:normAutofit fontScale="90000"/>
          </a:bodyPr>
          <a:lstStyle/>
          <a:p>
            <a:pPr fontAlgn="auto">
              <a:spcAft>
                <a:spcPts val="0"/>
              </a:spcAft>
              <a:defRPr/>
            </a:pPr>
            <a:r>
              <a:rPr lang="en-CA" dirty="0" smtClean="0"/>
              <a:t>Page 121 – Paragraph 3- </a:t>
            </a:r>
            <a:r>
              <a:rPr lang="en-CA" dirty="0" err="1" smtClean="0"/>
              <a:t>Yoriko</a:t>
            </a:r>
            <a:endParaRPr lang="en-CA" dirty="0"/>
          </a:p>
        </p:txBody>
      </p:sp>
      <p:sp>
        <p:nvSpPr>
          <p:cNvPr id="4" name="Oval 3"/>
          <p:cNvSpPr/>
          <p:nvPr/>
        </p:nvSpPr>
        <p:spPr>
          <a:xfrm>
            <a:off x="4714876" y="5500702"/>
            <a:ext cx="142876" cy="142876"/>
          </a:xfrm>
          <a:prstGeom prst="ellipse">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l="50000" t="50000" r="50000" b="50000"/>
            </a:path>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50182" name="TextBox 4"/>
          <p:cNvSpPr txBox="1">
            <a:spLocks noChangeArrowheads="1"/>
          </p:cNvSpPr>
          <p:nvPr/>
        </p:nvSpPr>
        <p:spPr bwMode="auto">
          <a:xfrm>
            <a:off x="5000625" y="5357813"/>
            <a:ext cx="3571875" cy="369887"/>
          </a:xfrm>
          <a:prstGeom prst="rect">
            <a:avLst/>
          </a:prstGeom>
          <a:noFill/>
          <a:ln w="9525">
            <a:noFill/>
            <a:miter lim="800000"/>
            <a:headEnd/>
            <a:tailEnd/>
          </a:ln>
        </p:spPr>
        <p:txBody>
          <a:bodyPr>
            <a:spAutoFit/>
          </a:bodyPr>
          <a:lstStyle/>
          <a:p>
            <a:r>
              <a:rPr lang="en-CA">
                <a:latin typeface="Lucida Sans Unicode" pitchFamily="34" charset="0"/>
              </a:rPr>
              <a:t>Justification of lifestyle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365760" indent="-256032" fontAlgn="auto">
              <a:spcAft>
                <a:spcPts val="0"/>
              </a:spcAft>
              <a:buFont typeface="Wingdings 3"/>
              <a:buChar char=""/>
              <a:defRPr/>
            </a:pPr>
            <a:r>
              <a:rPr lang="en-CA" dirty="0" smtClean="0"/>
              <a:t>There is no such thing as a good father because the role itself is bad. Strict fathers, soft fathers, nice moderate fathers – one’s as bad as another. They stand in the way of our progress while they try to burden us with their inferiority complexes and their unrealized aspirations and their resentments, and their ideals, and the weaknesses they’ve never told anyone about, and their sins and their sweeter-than-honey dreams, and the maxims they’ve never had the courage to live by – they’d like to unload the all that silly crap on us, all of it!</a:t>
            </a:r>
            <a:endParaRPr lang="en-CA" dirty="0"/>
          </a:p>
        </p:txBody>
      </p:sp>
      <p:sp>
        <p:nvSpPr>
          <p:cNvPr id="3" name="Title 2"/>
          <p:cNvSpPr>
            <a:spLocks noGrp="1"/>
          </p:cNvSpPr>
          <p:nvPr>
            <p:ph type="title"/>
          </p:nvPr>
        </p:nvSpPr>
        <p:spPr/>
        <p:txBody>
          <a:bodyPr/>
          <a:lstStyle/>
          <a:p>
            <a:pPr fontAlgn="auto">
              <a:spcAft>
                <a:spcPts val="0"/>
              </a:spcAft>
              <a:defRPr/>
            </a:pPr>
            <a:r>
              <a:rPr lang="en-CA" dirty="0" smtClean="0"/>
              <a:t>Page 136 – Paragraph 5 - Boys</a:t>
            </a:r>
            <a:endParaRPr lang="en-C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229600" cy="4233862"/>
          </a:xfrm>
        </p:spPr>
        <p:txBody>
          <a:bodyPr>
            <a:normAutofit fontScale="92500" lnSpcReduction="10000"/>
          </a:bodyPr>
          <a:lstStyle/>
          <a:p>
            <a:pPr marL="365760" indent="-256032" fontAlgn="auto">
              <a:spcAft>
                <a:spcPts val="0"/>
              </a:spcAft>
              <a:buFont typeface="Wingdings 3"/>
              <a:buChar char=""/>
              <a:defRPr/>
            </a:pPr>
            <a:r>
              <a:rPr lang="en-CA" dirty="0" smtClean="0"/>
              <a:t>There is no such thing as a good father because the role itself is bad. Strict fathers, soft fathers, nice moderate fathers – </a:t>
            </a:r>
            <a:r>
              <a:rPr lang="en-CA" b="1" dirty="0" smtClean="0">
                <a:solidFill>
                  <a:schemeClr val="accent4"/>
                </a:solidFill>
              </a:rPr>
              <a:t>one’s as bad as another</a:t>
            </a:r>
            <a:r>
              <a:rPr lang="en-CA" dirty="0" smtClean="0"/>
              <a:t>. They </a:t>
            </a:r>
            <a:r>
              <a:rPr lang="en-CA" b="1" dirty="0" smtClean="0">
                <a:solidFill>
                  <a:schemeClr val="accent4"/>
                </a:solidFill>
              </a:rPr>
              <a:t>stand in the way</a:t>
            </a:r>
            <a:r>
              <a:rPr lang="en-CA" b="1" dirty="0" smtClean="0">
                <a:solidFill>
                  <a:schemeClr val="accent1"/>
                </a:solidFill>
              </a:rPr>
              <a:t> </a:t>
            </a:r>
            <a:r>
              <a:rPr lang="en-CA" dirty="0" smtClean="0"/>
              <a:t>of our progress while they try to burden us with their inferiority complexes and their </a:t>
            </a:r>
            <a:r>
              <a:rPr lang="en-CA" b="1" dirty="0" smtClean="0">
                <a:solidFill>
                  <a:schemeClr val="accent4"/>
                </a:solidFill>
              </a:rPr>
              <a:t>unrealized aspirations</a:t>
            </a:r>
            <a:r>
              <a:rPr lang="en-CA" dirty="0" smtClean="0">
                <a:solidFill>
                  <a:schemeClr val="accent4"/>
                </a:solidFill>
              </a:rPr>
              <a:t> </a:t>
            </a:r>
            <a:r>
              <a:rPr lang="en-CA" dirty="0" smtClean="0"/>
              <a:t>and their </a:t>
            </a:r>
            <a:r>
              <a:rPr lang="en-CA" b="1" dirty="0" smtClean="0">
                <a:solidFill>
                  <a:schemeClr val="accent4"/>
                </a:solidFill>
              </a:rPr>
              <a:t>resentments</a:t>
            </a:r>
            <a:r>
              <a:rPr lang="en-CA" dirty="0" smtClean="0"/>
              <a:t>, and their ideals, and the </a:t>
            </a:r>
            <a:r>
              <a:rPr lang="en-CA" b="1" dirty="0" smtClean="0">
                <a:solidFill>
                  <a:schemeClr val="accent4"/>
                </a:solidFill>
              </a:rPr>
              <a:t>weaknesses</a:t>
            </a:r>
            <a:r>
              <a:rPr lang="en-CA" dirty="0" smtClean="0"/>
              <a:t> they’ve never told anyone about, and their sins and their sweeter-than-honey dreams, and the maxims they’ve never had the courage to live by – they’d like to unload the </a:t>
            </a:r>
            <a:r>
              <a:rPr lang="en-CA" b="1" dirty="0" smtClean="0">
                <a:solidFill>
                  <a:schemeClr val="accent4"/>
                </a:solidFill>
              </a:rPr>
              <a:t>all that silly crap</a:t>
            </a:r>
            <a:r>
              <a:rPr lang="en-CA" b="1" dirty="0" smtClean="0">
                <a:solidFill>
                  <a:schemeClr val="accent1"/>
                </a:solidFill>
              </a:rPr>
              <a:t> </a:t>
            </a:r>
            <a:r>
              <a:rPr lang="en-CA" dirty="0" smtClean="0"/>
              <a:t>on us, all of it!</a:t>
            </a:r>
            <a:endParaRPr lang="en-CA" dirty="0"/>
          </a:p>
        </p:txBody>
      </p:sp>
      <p:sp>
        <p:nvSpPr>
          <p:cNvPr id="3" name="Title 2"/>
          <p:cNvSpPr>
            <a:spLocks noGrp="1"/>
          </p:cNvSpPr>
          <p:nvPr>
            <p:ph type="title"/>
          </p:nvPr>
        </p:nvSpPr>
        <p:spPr/>
        <p:txBody>
          <a:bodyPr/>
          <a:lstStyle/>
          <a:p>
            <a:pPr fontAlgn="auto">
              <a:spcAft>
                <a:spcPts val="0"/>
              </a:spcAft>
              <a:defRPr/>
            </a:pPr>
            <a:r>
              <a:rPr lang="en-CA" dirty="0" smtClean="0"/>
              <a:t>Page 136 – Paragraph 5 - Boys</a:t>
            </a:r>
            <a:endParaRPr lang="en-CA" dirty="0"/>
          </a:p>
        </p:txBody>
      </p:sp>
      <p:sp>
        <p:nvSpPr>
          <p:cNvPr id="4" name="Oval 3"/>
          <p:cNvSpPr/>
          <p:nvPr/>
        </p:nvSpPr>
        <p:spPr>
          <a:xfrm>
            <a:off x="4714876" y="5500702"/>
            <a:ext cx="142876" cy="142876"/>
          </a:xfrm>
          <a:prstGeom prst="ellipse">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l="50000" t="50000" r="50000" b="50000"/>
            </a:path>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52230" name="TextBox 4"/>
          <p:cNvSpPr txBox="1">
            <a:spLocks noChangeArrowheads="1"/>
          </p:cNvSpPr>
          <p:nvPr/>
        </p:nvSpPr>
        <p:spPr bwMode="auto">
          <a:xfrm>
            <a:off x="5000625" y="5429250"/>
            <a:ext cx="3571875" cy="369888"/>
          </a:xfrm>
          <a:prstGeom prst="rect">
            <a:avLst/>
          </a:prstGeom>
          <a:noFill/>
          <a:ln w="9525">
            <a:noFill/>
            <a:miter lim="800000"/>
            <a:headEnd/>
            <a:tailEnd/>
          </a:ln>
        </p:spPr>
        <p:txBody>
          <a:bodyPr>
            <a:spAutoFit/>
          </a:bodyPr>
          <a:lstStyle/>
          <a:p>
            <a:r>
              <a:rPr lang="en-CA">
                <a:latin typeface="Lucida Sans Unicode" pitchFamily="34" charset="0"/>
              </a:rPr>
              <a:t>Angst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Content Placeholder 1"/>
          <p:cNvSpPr>
            <a:spLocks noGrp="1"/>
          </p:cNvSpPr>
          <p:nvPr>
            <p:ph idx="1"/>
          </p:nvPr>
        </p:nvSpPr>
        <p:spPr/>
        <p:txBody>
          <a:bodyPr/>
          <a:lstStyle/>
          <a:p>
            <a:r>
              <a:rPr lang="en-CA" smtClean="0"/>
              <a:t>"All six of us are geniuses. And the world, as you know, is empty”</a:t>
            </a:r>
          </a:p>
        </p:txBody>
      </p:sp>
      <p:sp>
        <p:nvSpPr>
          <p:cNvPr id="3" name="Title 2"/>
          <p:cNvSpPr>
            <a:spLocks noGrp="1"/>
          </p:cNvSpPr>
          <p:nvPr>
            <p:ph type="title"/>
          </p:nvPr>
        </p:nvSpPr>
        <p:spPr/>
        <p:txBody>
          <a:bodyPr/>
          <a:lstStyle/>
          <a:p>
            <a:pPr fontAlgn="auto">
              <a:spcAft>
                <a:spcPts val="0"/>
              </a:spcAft>
              <a:defRPr/>
            </a:pPr>
            <a:r>
              <a:rPr lang="en-CA" dirty="0" smtClean="0"/>
              <a:t>Page 161 – Paragraph 2 - Chief</a:t>
            </a:r>
            <a:endParaRPr lang="en-C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65760" indent="-256032" fontAlgn="auto">
              <a:spcAft>
                <a:spcPts val="0"/>
              </a:spcAft>
              <a:buFont typeface="Wingdings 3"/>
              <a:buChar char=""/>
              <a:defRPr/>
            </a:pPr>
            <a:r>
              <a:rPr lang="en-CA" dirty="0" smtClean="0"/>
              <a:t>“All six of us are </a:t>
            </a:r>
            <a:r>
              <a:rPr lang="en-CA" b="1" dirty="0" smtClean="0">
                <a:solidFill>
                  <a:schemeClr val="accent3"/>
                </a:solidFill>
              </a:rPr>
              <a:t>geniuses</a:t>
            </a:r>
            <a:r>
              <a:rPr lang="en-CA" dirty="0" smtClean="0">
                <a:solidFill>
                  <a:schemeClr val="accent3"/>
                </a:solidFill>
              </a:rPr>
              <a:t>.</a:t>
            </a:r>
            <a:r>
              <a:rPr lang="en-CA" dirty="0" smtClean="0"/>
              <a:t> And the world, as you know, is </a:t>
            </a:r>
            <a:r>
              <a:rPr lang="en-CA" b="1" dirty="0" smtClean="0">
                <a:solidFill>
                  <a:schemeClr val="accent3"/>
                </a:solidFill>
              </a:rPr>
              <a:t>empty.</a:t>
            </a:r>
            <a:r>
              <a:rPr lang="en-CA" dirty="0" smtClean="0"/>
              <a:t>”</a:t>
            </a:r>
            <a:endParaRPr lang="en-CA" dirty="0"/>
          </a:p>
        </p:txBody>
      </p:sp>
      <p:sp>
        <p:nvSpPr>
          <p:cNvPr id="3" name="Title 2"/>
          <p:cNvSpPr>
            <a:spLocks noGrp="1"/>
          </p:cNvSpPr>
          <p:nvPr>
            <p:ph type="title"/>
          </p:nvPr>
        </p:nvSpPr>
        <p:spPr/>
        <p:txBody>
          <a:bodyPr/>
          <a:lstStyle/>
          <a:p>
            <a:pPr fontAlgn="auto">
              <a:spcAft>
                <a:spcPts val="0"/>
              </a:spcAft>
              <a:defRPr/>
            </a:pPr>
            <a:r>
              <a:rPr lang="en-CA" dirty="0" smtClean="0"/>
              <a:t>Page 161 – Paragraph 2 - Chief</a:t>
            </a:r>
            <a:endParaRPr lang="en-CA" dirty="0"/>
          </a:p>
        </p:txBody>
      </p:sp>
      <p:sp>
        <p:nvSpPr>
          <p:cNvPr id="4" name="Oval 3"/>
          <p:cNvSpPr/>
          <p:nvPr/>
        </p:nvSpPr>
        <p:spPr>
          <a:xfrm>
            <a:off x="4429124" y="5357826"/>
            <a:ext cx="142876" cy="142876"/>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54278" name="TextBox 4"/>
          <p:cNvSpPr txBox="1">
            <a:spLocks noChangeArrowheads="1"/>
          </p:cNvSpPr>
          <p:nvPr/>
        </p:nvSpPr>
        <p:spPr bwMode="auto">
          <a:xfrm>
            <a:off x="4714875" y="5286375"/>
            <a:ext cx="3857625" cy="369888"/>
          </a:xfrm>
          <a:prstGeom prst="rect">
            <a:avLst/>
          </a:prstGeom>
          <a:noFill/>
          <a:ln w="9525">
            <a:noFill/>
            <a:miter lim="800000"/>
            <a:headEnd/>
            <a:tailEnd/>
          </a:ln>
        </p:spPr>
        <p:txBody>
          <a:bodyPr>
            <a:spAutoFit/>
          </a:bodyPr>
          <a:lstStyle/>
          <a:p>
            <a:r>
              <a:rPr lang="en-CA">
                <a:latin typeface="Lucida Sans Unicode" pitchFamily="34" charset="0"/>
              </a:rPr>
              <a:t>Authentication/inauthentication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Content Placeholder 1"/>
          <p:cNvSpPr>
            <a:spLocks noGrp="1"/>
          </p:cNvSpPr>
          <p:nvPr>
            <p:ph idx="1"/>
          </p:nvPr>
        </p:nvSpPr>
        <p:spPr/>
        <p:txBody>
          <a:bodyPr/>
          <a:lstStyle/>
          <a:p>
            <a:r>
              <a:rPr lang="en-CA" smtClean="0"/>
              <a:t>Right, he knew, in terms of a father’s moral obligation. Most books and magazines would agree.</a:t>
            </a:r>
          </a:p>
        </p:txBody>
      </p:sp>
      <p:sp>
        <p:nvSpPr>
          <p:cNvPr id="3" name="Title 2"/>
          <p:cNvSpPr>
            <a:spLocks noGrp="1"/>
          </p:cNvSpPr>
          <p:nvPr>
            <p:ph type="title"/>
          </p:nvPr>
        </p:nvSpPr>
        <p:spPr/>
        <p:txBody>
          <a:bodyPr/>
          <a:lstStyle/>
          <a:p>
            <a:pPr fontAlgn="auto">
              <a:spcAft>
                <a:spcPts val="0"/>
              </a:spcAft>
              <a:defRPr/>
            </a:pPr>
            <a:r>
              <a:rPr lang="en-CA" dirty="0" smtClean="0"/>
              <a:t>Page 171 – Paragraph 1 - Ryuji</a:t>
            </a:r>
            <a:endParaRPr lang="en-CA"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229600" cy="1662112"/>
          </a:xfrm>
        </p:spPr>
        <p:txBody>
          <a:bodyPr>
            <a:normAutofit/>
          </a:bodyPr>
          <a:lstStyle/>
          <a:p>
            <a:pPr marL="365760" indent="-256032" fontAlgn="auto">
              <a:spcAft>
                <a:spcPts val="0"/>
              </a:spcAft>
              <a:buFont typeface="Wingdings 3"/>
              <a:buChar char=""/>
              <a:defRPr/>
            </a:pPr>
            <a:r>
              <a:rPr lang="en-CA" dirty="0" smtClean="0"/>
              <a:t>Right, he knew, in terms of a father’s moral obligation. </a:t>
            </a:r>
            <a:r>
              <a:rPr lang="en-CA" b="1" dirty="0" smtClean="0">
                <a:solidFill>
                  <a:schemeClr val="accent4"/>
                </a:solidFill>
              </a:rPr>
              <a:t>Most books and magazines would agree.</a:t>
            </a:r>
            <a:endParaRPr lang="en-CA" b="1" dirty="0">
              <a:solidFill>
                <a:schemeClr val="accent4"/>
              </a:solidFill>
            </a:endParaRPr>
          </a:p>
        </p:txBody>
      </p:sp>
      <p:sp>
        <p:nvSpPr>
          <p:cNvPr id="3" name="Title 2"/>
          <p:cNvSpPr>
            <a:spLocks noGrp="1"/>
          </p:cNvSpPr>
          <p:nvPr>
            <p:ph type="title"/>
          </p:nvPr>
        </p:nvSpPr>
        <p:spPr/>
        <p:txBody>
          <a:bodyPr/>
          <a:lstStyle/>
          <a:p>
            <a:pPr fontAlgn="auto">
              <a:spcAft>
                <a:spcPts val="0"/>
              </a:spcAft>
              <a:defRPr/>
            </a:pPr>
            <a:r>
              <a:rPr lang="en-CA" dirty="0" smtClean="0"/>
              <a:t>Page 171 – Paragraph 1 - Ryuji</a:t>
            </a:r>
            <a:endParaRPr lang="en-CA" dirty="0"/>
          </a:p>
        </p:txBody>
      </p:sp>
      <p:sp>
        <p:nvSpPr>
          <p:cNvPr id="4" name="Oval 3"/>
          <p:cNvSpPr/>
          <p:nvPr/>
        </p:nvSpPr>
        <p:spPr>
          <a:xfrm>
            <a:off x="4714876" y="5500702"/>
            <a:ext cx="142876" cy="142876"/>
          </a:xfrm>
          <a:prstGeom prst="ellipse">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l="50000" t="50000" r="50000" b="50000"/>
            </a:path>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solidFill>
                <a:schemeClr val="accent4"/>
              </a:solidFill>
            </a:endParaRPr>
          </a:p>
        </p:txBody>
      </p:sp>
      <p:sp>
        <p:nvSpPr>
          <p:cNvPr id="56326" name="TextBox 4"/>
          <p:cNvSpPr txBox="1">
            <a:spLocks noChangeArrowheads="1"/>
          </p:cNvSpPr>
          <p:nvPr/>
        </p:nvSpPr>
        <p:spPr bwMode="auto">
          <a:xfrm>
            <a:off x="5000625" y="5429250"/>
            <a:ext cx="3571875" cy="369888"/>
          </a:xfrm>
          <a:prstGeom prst="rect">
            <a:avLst/>
          </a:prstGeom>
          <a:noFill/>
          <a:ln w="9525">
            <a:noFill/>
            <a:miter lim="800000"/>
            <a:headEnd/>
            <a:tailEnd/>
          </a:ln>
        </p:spPr>
        <p:txBody>
          <a:bodyPr>
            <a:spAutoFit/>
          </a:bodyPr>
          <a:lstStyle/>
          <a:p>
            <a:r>
              <a:rPr lang="en-CA">
                <a:latin typeface="Lucida Sans Unicode" pitchFamily="34" charset="0"/>
              </a:rPr>
              <a:t>Justification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5448"/>
            <a:ext cx="8229600" cy="1252728"/>
          </a:xfrm>
        </p:spPr>
        <p:txBody>
          <a:bodyPr lIns="91440" rIns="45720" rtlCol="0">
            <a:scene3d>
              <a:camera prst="orthographicFront"/>
              <a:lightRig rig="threePt" dir="t">
                <a:rot lat="0" lon="0" rev="4800000"/>
              </a:lightRig>
            </a:scene3d>
            <a:sp3d prstMaterial="matte">
              <a:bevelT w="50800" h="10160"/>
            </a:sp3d>
          </a:bodyPr>
          <a:lstStyle/>
          <a:p>
            <a:pPr fontAlgn="auto">
              <a:spcAft>
                <a:spcPts val="0"/>
              </a:spcAft>
              <a:defRPr/>
            </a:pPr>
            <a:r>
              <a:rPr lang="en-CA" sz="4500" dirty="0" smtClean="0">
                <a:solidFill>
                  <a:schemeClr val="accent1">
                    <a:satMod val="150000"/>
                  </a:schemeClr>
                </a:solidFill>
                <a:effectLst/>
              </a:rPr>
              <a:t>Page 179-181 – Paragraph 5 </a:t>
            </a:r>
            <a:endParaRPr lang="en-CA" sz="4500" dirty="0">
              <a:solidFill>
                <a:schemeClr val="accent1">
                  <a:satMod val="150000"/>
                </a:schemeClr>
              </a:solidFill>
              <a:effectLst/>
            </a:endParaRPr>
          </a:p>
        </p:txBody>
      </p:sp>
      <p:sp>
        <p:nvSpPr>
          <p:cNvPr id="66563" name="Content Placeholder 2"/>
          <p:cNvSpPr>
            <a:spLocks noGrp="1"/>
          </p:cNvSpPr>
          <p:nvPr>
            <p:ph idx="4294967295"/>
          </p:nvPr>
        </p:nvSpPr>
        <p:spPr/>
        <p:txBody>
          <a:bodyPr lIns="54864" tIns="91440"/>
          <a:lstStyle/>
          <a:p>
            <a:pPr marL="438150" indent="-319088"/>
            <a:r>
              <a:rPr lang="en-CA" smtClean="0"/>
              <a:t>Gradually, as he talked to the boys, Ryuji had come to understand himself as Noboru imagined him… Now perilous death had rejected him. And glory, no doubt of that… “Want some tea?”… Still immersed in his dream, he drank down the tepid tea.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CA" dirty="0" smtClean="0"/>
              <a:t>Speculations of </a:t>
            </a:r>
            <a:r>
              <a:rPr lang="en-CA" dirty="0" err="1" smtClean="0"/>
              <a:t>Mishima’s</a:t>
            </a:r>
            <a:r>
              <a:rPr lang="en-CA" dirty="0" smtClean="0"/>
              <a:t> Stance</a:t>
            </a:r>
            <a:endParaRPr lang="en-CA"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fontAlgn="auto">
              <a:spcAft>
                <a:spcPts val="0"/>
              </a:spcAft>
              <a:defRPr/>
            </a:pPr>
            <a:r>
              <a:rPr lang="en-CA" dirty="0" smtClean="0"/>
              <a:t>Breakdown of ideas</a:t>
            </a:r>
            <a:endParaRPr lang="en-CA" dirty="0"/>
          </a:p>
        </p:txBody>
      </p:sp>
      <p:sp>
        <p:nvSpPr>
          <p:cNvPr id="58370" name="Text Placeholder 4"/>
          <p:cNvSpPr>
            <a:spLocks noGrp="1"/>
          </p:cNvSpPr>
          <p:nvPr>
            <p:ph type="body" idx="1"/>
          </p:nvPr>
        </p:nvSpPr>
        <p:spPr>
          <a:xfrm>
            <a:off x="428625" y="1428750"/>
            <a:ext cx="4040188" cy="762000"/>
          </a:xfrm>
        </p:spPr>
        <p:txBody>
          <a:bodyPr/>
          <a:lstStyle/>
          <a:p>
            <a:pPr algn="ctr"/>
            <a:r>
              <a:rPr lang="en-CA" smtClean="0"/>
              <a:t>Favours Existentialism</a:t>
            </a:r>
          </a:p>
        </p:txBody>
      </p:sp>
      <p:sp>
        <p:nvSpPr>
          <p:cNvPr id="58371" name="Text Placeholder 6"/>
          <p:cNvSpPr>
            <a:spLocks noGrp="1"/>
          </p:cNvSpPr>
          <p:nvPr>
            <p:ph type="body" sz="half" idx="3"/>
          </p:nvPr>
        </p:nvSpPr>
        <p:spPr>
          <a:xfrm>
            <a:off x="4643438" y="1428750"/>
            <a:ext cx="4041775" cy="762000"/>
          </a:xfrm>
        </p:spPr>
        <p:txBody>
          <a:bodyPr/>
          <a:lstStyle/>
          <a:p>
            <a:pPr algn="ctr"/>
            <a:r>
              <a:rPr lang="en-CA" smtClean="0"/>
              <a:t>Opposes Existentialism</a:t>
            </a:r>
          </a:p>
        </p:txBody>
      </p:sp>
      <p:sp>
        <p:nvSpPr>
          <p:cNvPr id="58372" name="Content Placeholder 7"/>
          <p:cNvSpPr>
            <a:spLocks noGrp="1"/>
          </p:cNvSpPr>
          <p:nvPr>
            <p:ph sz="quarter" idx="2"/>
          </p:nvPr>
        </p:nvSpPr>
        <p:spPr>
          <a:xfrm>
            <a:off x="4643438" y="2214563"/>
            <a:ext cx="4041775" cy="3941762"/>
          </a:xfrm>
          <a:ln>
            <a:prstDash val="solid"/>
          </a:ln>
        </p:spPr>
        <p:txBody>
          <a:bodyPr/>
          <a:lstStyle/>
          <a:p>
            <a:r>
              <a:rPr lang="en-CA" smtClean="0"/>
              <a:t>Existential characters suffer despair and angst</a:t>
            </a:r>
          </a:p>
          <a:p>
            <a:r>
              <a:rPr lang="en-CA" smtClean="0"/>
              <a:t>Desperate situations seem to lead to “irrational” actions</a:t>
            </a:r>
          </a:p>
          <a:p>
            <a:r>
              <a:rPr lang="en-CA" smtClean="0"/>
              <a:t>Characters have difficulty conforming to society’s norms</a:t>
            </a:r>
          </a:p>
        </p:txBody>
      </p:sp>
      <p:sp>
        <p:nvSpPr>
          <p:cNvPr id="58373" name="Content Placeholder 7"/>
          <p:cNvSpPr txBox="1">
            <a:spLocks/>
          </p:cNvSpPr>
          <p:nvPr/>
        </p:nvSpPr>
        <p:spPr bwMode="auto">
          <a:xfrm>
            <a:off x="357188" y="2214563"/>
            <a:ext cx="4143375" cy="4214812"/>
          </a:xfrm>
          <a:prstGeom prst="rect">
            <a:avLst/>
          </a:prstGeom>
          <a:noFill/>
          <a:ln w="9525">
            <a:noFill/>
            <a:prstDash val="sysDash"/>
            <a:miter lim="800000"/>
            <a:headEnd/>
            <a:tailEnd/>
          </a:ln>
        </p:spPr>
        <p:txBody>
          <a:bodyPr/>
          <a:lstStyle/>
          <a:p>
            <a:pPr marL="365125" indent="-255588">
              <a:buClr>
                <a:schemeClr val="accent1"/>
              </a:buClr>
              <a:buSzPct val="68000"/>
              <a:buFont typeface="Wingdings 3" pitchFamily="18" charset="2"/>
              <a:buChar char=""/>
            </a:pPr>
            <a:r>
              <a:rPr lang="en-CA" sz="2400">
                <a:latin typeface="Lucida Sans Unicode" pitchFamily="34" charset="0"/>
              </a:rPr>
              <a:t>Existentialist characters are depicted as wiser</a:t>
            </a:r>
          </a:p>
          <a:p>
            <a:pPr marL="365125" indent="-255588">
              <a:buClr>
                <a:schemeClr val="accent1"/>
              </a:buClr>
              <a:buSzPct val="68000"/>
              <a:buFont typeface="Wingdings 3" pitchFamily="18" charset="2"/>
              <a:buChar char=""/>
            </a:pPr>
            <a:r>
              <a:rPr lang="en-CA" sz="2400">
                <a:latin typeface="Lucida Sans Unicode" pitchFamily="34" charset="0"/>
              </a:rPr>
              <a:t>Honourable similarities coincide with traditional Japanese values</a:t>
            </a:r>
          </a:p>
          <a:p>
            <a:pPr marL="365125" indent="-255588">
              <a:buClr>
                <a:schemeClr val="accent1"/>
              </a:buClr>
              <a:buSzPct val="68000"/>
              <a:buFont typeface="Wingdings 3" pitchFamily="18" charset="2"/>
              <a:buChar char=""/>
            </a:pPr>
            <a:r>
              <a:rPr lang="en-CA" sz="2400">
                <a:latin typeface="Lucida Sans Unicode" pitchFamily="34" charset="0"/>
              </a:rPr>
              <a:t>Uses the novel as a vehicle of authentication</a:t>
            </a:r>
          </a:p>
          <a:p>
            <a:pPr marL="365125" indent="-255588">
              <a:buClr>
                <a:schemeClr val="accent1"/>
              </a:buClr>
              <a:buSzPct val="68000"/>
              <a:buFont typeface="Wingdings 3" pitchFamily="18" charset="2"/>
              <a:buChar char=""/>
            </a:pPr>
            <a:r>
              <a:rPr lang="en-CA" sz="2400">
                <a:latin typeface="Lucida Sans Unicode" pitchFamily="34" charset="0"/>
              </a:rPr>
              <a:t>Values depicted as subjective</a:t>
            </a:r>
          </a:p>
          <a:p>
            <a:pPr marL="365125" indent="-255588">
              <a:buClr>
                <a:schemeClr val="accent1"/>
              </a:buClr>
              <a:buSzPct val="68000"/>
              <a:buFont typeface="Wingdings 3" pitchFamily="18" charset="2"/>
              <a:buChar char=""/>
            </a:pPr>
            <a:endParaRPr lang="en-CA" sz="2400">
              <a:latin typeface="Lucida Sans Unicode"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5448"/>
            <a:ext cx="8229600" cy="1252728"/>
          </a:xfrm>
        </p:spPr>
        <p:txBody>
          <a:bodyPr lIns="91440" rIns="45720" rtlCol="0">
            <a:normAutofit fontScale="90000"/>
            <a:scene3d>
              <a:camera prst="orthographicFront"/>
              <a:lightRig rig="threePt" dir="t">
                <a:rot lat="0" lon="0" rev="4800000"/>
              </a:lightRig>
            </a:scene3d>
            <a:sp3d prstMaterial="matte">
              <a:bevelT w="50800" h="10160"/>
            </a:sp3d>
          </a:bodyPr>
          <a:lstStyle/>
          <a:p>
            <a:pPr fontAlgn="auto">
              <a:spcAft>
                <a:spcPts val="0"/>
              </a:spcAft>
              <a:defRPr/>
            </a:pPr>
            <a:r>
              <a:rPr lang="en-CA" sz="4500" dirty="0" smtClean="0">
                <a:solidFill>
                  <a:schemeClr val="accent1">
                    <a:satMod val="150000"/>
                  </a:schemeClr>
                </a:solidFill>
                <a:effectLst/>
              </a:rPr>
              <a:t>Jean Paul Sartre – </a:t>
            </a:r>
            <a:br>
              <a:rPr lang="en-CA" sz="4500" dirty="0" smtClean="0">
                <a:solidFill>
                  <a:schemeClr val="accent1">
                    <a:satMod val="150000"/>
                  </a:schemeClr>
                </a:solidFill>
                <a:effectLst/>
              </a:rPr>
            </a:br>
            <a:r>
              <a:rPr lang="en-CA" sz="4500" b="0" i="1" dirty="0" smtClean="0">
                <a:solidFill>
                  <a:schemeClr val="accent1">
                    <a:satMod val="150000"/>
                  </a:schemeClr>
                </a:solidFill>
                <a:effectLst/>
              </a:rPr>
              <a:t>Literary and Philosophical Essays</a:t>
            </a:r>
            <a:endParaRPr lang="en-CA" sz="4500" dirty="0">
              <a:solidFill>
                <a:schemeClr val="accent1">
                  <a:satMod val="150000"/>
                </a:schemeClr>
              </a:solidFill>
              <a:effectLst/>
            </a:endParaRPr>
          </a:p>
        </p:txBody>
      </p:sp>
      <p:sp>
        <p:nvSpPr>
          <p:cNvPr id="65539" name="Content Placeholder 2"/>
          <p:cNvSpPr>
            <a:spLocks noGrp="1"/>
          </p:cNvSpPr>
          <p:nvPr>
            <p:ph idx="4294967295"/>
          </p:nvPr>
        </p:nvSpPr>
        <p:spPr/>
        <p:txBody>
          <a:bodyPr lIns="54864" tIns="91440"/>
          <a:lstStyle/>
          <a:p>
            <a:pPr marL="438150" indent="-319088"/>
            <a:r>
              <a:rPr lang="en-CA" smtClean="0"/>
              <a:t>He stares at death with passionate attention and this fascination liberates him.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263</TotalTime>
  <Words>1556</Words>
  <Application>Microsoft Office PowerPoint</Application>
  <PresentationFormat>On-screen Show (4:3)</PresentationFormat>
  <Paragraphs>120</Paragraphs>
  <Slides>46</Slides>
  <Notes>1</Notes>
  <HiddenSlides>0</HiddenSlides>
  <MMClips>0</MMClips>
  <ScaleCrop>false</ScaleCrop>
  <HeadingPairs>
    <vt:vector size="6" baseType="variant">
      <vt:variant>
        <vt:lpstr>Fonts Used</vt:lpstr>
      </vt:variant>
      <vt:variant>
        <vt:i4>6</vt:i4>
      </vt:variant>
      <vt:variant>
        <vt:lpstr>Design Template</vt:lpstr>
      </vt:variant>
      <vt:variant>
        <vt:i4>6</vt:i4>
      </vt:variant>
      <vt:variant>
        <vt:lpstr>Slide Titles</vt:lpstr>
      </vt:variant>
      <vt:variant>
        <vt:i4>46</vt:i4>
      </vt:variant>
    </vt:vector>
  </HeadingPairs>
  <TitlesOfParts>
    <vt:vector size="58" baseType="lpstr">
      <vt:lpstr>Lucida Sans Unicode</vt:lpstr>
      <vt:lpstr>Arial</vt:lpstr>
      <vt:lpstr>Wingdings 3</vt:lpstr>
      <vt:lpstr>Verdana</vt:lpstr>
      <vt:lpstr>Wingdings 2</vt:lpstr>
      <vt:lpstr>Calibri</vt:lpstr>
      <vt:lpstr>Concourse</vt:lpstr>
      <vt:lpstr>Concourse</vt:lpstr>
      <vt:lpstr>Concourse</vt:lpstr>
      <vt:lpstr>Concourse</vt:lpstr>
      <vt:lpstr>Concourse</vt:lpstr>
      <vt:lpstr>Concourse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Existentialism in the Sailor Who Fell From Grace with the Sea</dc:title>
  <dc:creator>Alekzia Hosein</dc:creator>
  <cp:lastModifiedBy>WRDSB</cp:lastModifiedBy>
  <cp:revision>88</cp:revision>
  <dcterms:created xsi:type="dcterms:W3CDTF">2009-09-22T19:07:12Z</dcterms:created>
  <dcterms:modified xsi:type="dcterms:W3CDTF">2009-09-30T17:28:07Z</dcterms:modified>
</cp:coreProperties>
</file>